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7" r:id="rId6"/>
    <p:sldId id="279" r:id="rId7"/>
    <p:sldId id="280" r:id="rId8"/>
    <p:sldId id="278" r:id="rId9"/>
    <p:sldId id="271" r:id="rId10"/>
    <p:sldId id="270" r:id="rId11"/>
    <p:sldId id="261" r:id="rId12"/>
    <p:sldId id="272" r:id="rId13"/>
    <p:sldId id="273" r:id="rId14"/>
    <p:sldId id="274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8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2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0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9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6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1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5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69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8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08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CDBA8-B61E-4A4D-80CD-0456B3959747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98D5C-E4BC-4AE8-A989-1F7D589442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4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 of the </a:t>
            </a:r>
            <a:br>
              <a:rPr lang="en-US" dirty="0" smtClean="0"/>
            </a:br>
            <a:r>
              <a:rPr lang="en-US" dirty="0" smtClean="0"/>
              <a:t>City of Burlington’s</a:t>
            </a:r>
            <a:br>
              <a:rPr lang="en-US" dirty="0" smtClean="0"/>
            </a:br>
            <a:r>
              <a:rPr lang="en-US" dirty="0" smtClean="0"/>
              <a:t>Inclusionary Zoning Ordinance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January 31,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01" y="4788407"/>
            <a:ext cx="1586675" cy="158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19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502" y="1022877"/>
            <a:ext cx="10515600" cy="466469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does Burlington want? 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A housing market that provides housing of all types – especially economically integrated affordable housing – at a scale sufficient to stabilize prices and reduce the share of cost-burdened households?</a:t>
            </a:r>
          </a:p>
        </p:txBody>
      </p:sp>
    </p:spTree>
    <p:extLst>
      <p:ext uri="{BB962C8B-B14F-4D97-AF65-F5344CB8AC3E}">
        <p14:creationId xmlns:p14="http://schemas.microsoft.com/office/powerpoint/2010/main" val="311147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paths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59633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 ascending order of effort and adaptiveness required</a:t>
            </a:r>
          </a:p>
          <a:p>
            <a:pPr lvl="1"/>
            <a:r>
              <a:rPr lang="en-US" sz="4400" b="1" dirty="0" smtClean="0"/>
              <a:t>Status quo plus </a:t>
            </a:r>
          </a:p>
          <a:p>
            <a:pPr lvl="1"/>
            <a:r>
              <a:rPr lang="en-US" sz="4400" b="1" dirty="0" smtClean="0"/>
              <a:t>Fully functional IZ</a:t>
            </a:r>
          </a:p>
          <a:p>
            <a:pPr lvl="1"/>
            <a:r>
              <a:rPr lang="en-US" sz="4400" b="1" dirty="0" smtClean="0"/>
              <a:t>Moving the needle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27806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quo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59633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Increase development threshold</a:t>
            </a:r>
          </a:p>
          <a:p>
            <a:r>
              <a:rPr lang="en-US" sz="4000" dirty="0" smtClean="0"/>
              <a:t>Generalize unit comparability</a:t>
            </a:r>
          </a:p>
          <a:p>
            <a:r>
              <a:rPr lang="en-US" sz="4000" dirty="0" smtClean="0"/>
              <a:t>Monitoring 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38181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Functional 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59633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Status quo plus, AND…</a:t>
            </a:r>
          </a:p>
          <a:p>
            <a:r>
              <a:rPr lang="en-US" sz="4000" dirty="0" smtClean="0"/>
              <a:t>Functioning cost offsets</a:t>
            </a:r>
          </a:p>
          <a:p>
            <a:r>
              <a:rPr lang="en-US" sz="4000" dirty="0" smtClean="0"/>
              <a:t>Lower payment in lieu</a:t>
            </a:r>
          </a:p>
          <a:p>
            <a:r>
              <a:rPr lang="en-US" sz="4000" dirty="0" smtClean="0"/>
              <a:t>Less restrictive off-site option</a:t>
            </a:r>
          </a:p>
          <a:p>
            <a:r>
              <a:rPr lang="en-US" sz="4000" dirty="0" smtClean="0"/>
              <a:t>Flexible income target for homeownership (80% to 100% of AMI)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62501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the needle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59633" cy="435133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Fully functioning IZ, AND…</a:t>
            </a:r>
          </a:p>
          <a:p>
            <a:r>
              <a:rPr lang="en-US" sz="4000" dirty="0" smtClean="0"/>
              <a:t>Larger local funding commitment for affordable housing</a:t>
            </a:r>
          </a:p>
          <a:p>
            <a:pPr lvl="1"/>
            <a:r>
              <a:rPr lang="en-US" sz="3600" dirty="0" smtClean="0"/>
              <a:t>Incentives for inclusionary unit development</a:t>
            </a:r>
          </a:p>
          <a:p>
            <a:r>
              <a:rPr lang="en-US" sz="4000" dirty="0" smtClean="0"/>
              <a:t>Shift from 65% income target for rental IZ to a range of 50% to 80%, with sliding incentive scale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433738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105" t="19941" r="5088" b="13937"/>
          <a:stretch/>
        </p:blipFill>
        <p:spPr>
          <a:xfrm>
            <a:off x="2229853" y="0"/>
            <a:ext cx="7828548" cy="680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921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3352" y="1188720"/>
            <a:ext cx="4645152" cy="464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 well is IZ working?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49112" y="1188720"/>
            <a:ext cx="4645152" cy="464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problem are you trying to solve? 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outcomes do you seek?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55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3352" y="1188720"/>
            <a:ext cx="4645152" cy="464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How well is IZ working?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849112" y="1188720"/>
            <a:ext cx="4645152" cy="4645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problem are you trying to solve? </a:t>
            </a:r>
          </a:p>
          <a:p>
            <a:pPr algn="ctr"/>
            <a:endParaRPr lang="en-US" sz="3600" dirty="0">
              <a:solidFill>
                <a:schemeClr val="tx1"/>
              </a:solidFill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outcomes do you seek?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1980s – a volatile time for housing</a:t>
            </a:r>
          </a:p>
          <a:p>
            <a:pPr lvl="1"/>
            <a:r>
              <a:rPr lang="en-US" sz="3200" dirty="0" smtClean="0"/>
              <a:t>Reductions in federal support for affordable housing</a:t>
            </a:r>
          </a:p>
          <a:p>
            <a:pPr lvl="1"/>
            <a:r>
              <a:rPr lang="en-US" sz="3200" dirty="0" smtClean="0"/>
              <a:t>Development pressure, especially near lakefront</a:t>
            </a:r>
          </a:p>
          <a:p>
            <a:pPr lvl="1"/>
            <a:r>
              <a:rPr lang="en-US" sz="3200" dirty="0" smtClean="0"/>
              <a:t>Experimentation with local tools and resources to fill gaps and make progress toward community goals </a:t>
            </a:r>
          </a:p>
          <a:p>
            <a:r>
              <a:rPr lang="en-US" sz="3600" dirty="0" smtClean="0"/>
              <a:t>IZ ordinance adopted in 1990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315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326" y="374904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Evaluation – At a glance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3600" dirty="0" smtClean="0"/>
              <a:t>Has IZ created economically integrated housing?</a:t>
            </a:r>
          </a:p>
          <a:p>
            <a:pPr lvl="1"/>
            <a:r>
              <a:rPr lang="en-US" sz="3200" b="1" dirty="0" smtClean="0"/>
              <a:t>Yes it has. </a:t>
            </a:r>
          </a:p>
          <a:p>
            <a:endParaRPr lang="en-US" sz="3600" dirty="0" smtClean="0"/>
          </a:p>
          <a:p>
            <a:pPr lvl="1"/>
            <a:r>
              <a:rPr lang="en-US" sz="3200" dirty="0" smtClean="0"/>
              <a:t>Of the 56 IZ projects, 95% have involved the co-location of market-rate and income-restricted units</a:t>
            </a:r>
          </a:p>
          <a:p>
            <a:pPr lvl="1"/>
            <a:r>
              <a:rPr lang="en-US" sz="3200" dirty="0" smtClean="0"/>
              <a:t>By and large, these mixed-income projects have occurred in areas with lower socio-economic profiles than areas not touched by IZ – maintaining access to affordable housing in the midst of market-rate development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443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326" y="374904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Evaluation – At a glance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3600" dirty="0" smtClean="0"/>
              <a:t>Has IZ – along with other tools – improved access to housing for low and moderate income households?</a:t>
            </a:r>
          </a:p>
          <a:p>
            <a:pPr lvl="1"/>
            <a:r>
              <a:rPr lang="en-US" sz="3200" b="1" dirty="0" smtClean="0"/>
              <a:t>Yes, but not at a sufficient scale. </a:t>
            </a:r>
          </a:p>
          <a:p>
            <a:endParaRPr lang="en-US" sz="36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04890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326" y="374904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Evaluation – At a glance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3600" dirty="0" smtClean="0"/>
          </a:p>
          <a:p>
            <a:pPr lvl="1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1491" t="40994" r="4473" b="20955"/>
          <a:stretch/>
        </p:blipFill>
        <p:spPr>
          <a:xfrm>
            <a:off x="713873" y="1131132"/>
            <a:ext cx="10860505" cy="527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326" y="374904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Evaluation – At a glance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3600" dirty="0" smtClean="0"/>
          </a:p>
          <a:p>
            <a:pPr lvl="1"/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842" t="57525" r="3771" b="17992"/>
          <a:stretch/>
        </p:blipFill>
        <p:spPr>
          <a:xfrm>
            <a:off x="405066" y="2020825"/>
            <a:ext cx="11376120" cy="3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3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326" y="374904"/>
            <a:ext cx="10515600" cy="603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Evaluation – At a glance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3600" dirty="0" smtClean="0"/>
              <a:t>Are there ways to help IZ work better – and do more?</a:t>
            </a:r>
          </a:p>
          <a:p>
            <a:pPr lvl="1"/>
            <a:r>
              <a:rPr lang="en-US" sz="3200" dirty="0" smtClean="0"/>
              <a:t>Yes, but it requires a combination of technical and adaptive changes – </a:t>
            </a:r>
            <a:r>
              <a:rPr lang="en-US" sz="3200" b="1" dirty="0" smtClean="0"/>
              <a:t>and a willingness to pay for what Burlington wants. </a:t>
            </a:r>
          </a:p>
          <a:p>
            <a:endParaRPr lang="en-US" sz="3600" dirty="0" smtClean="0"/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182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52" t="43021" r="61490" b="31560"/>
          <a:stretch/>
        </p:blipFill>
        <p:spPr>
          <a:xfrm>
            <a:off x="1744096" y="2693148"/>
            <a:ext cx="9176086" cy="39568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4096" y="633982"/>
            <a:ext cx="9116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270 IZ units are in service, and a quarter of all rental units have been made affordable by one method or another, but still…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36419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408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Evaluation of the  City of Burlington’s Inclusionary Zoning Ordinance </vt:lpstr>
      <vt:lpstr>PowerPoint Presentation</vt:lpstr>
      <vt:lpstr>Origins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Three paths forward</vt:lpstr>
      <vt:lpstr>Status quo plus</vt:lpstr>
      <vt:lpstr>Fully Functional IZ</vt:lpstr>
      <vt:lpstr>Moving the needle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Burlington</dc:title>
  <dc:creator>Peter</dc:creator>
  <cp:lastModifiedBy>Diana Colangelo</cp:lastModifiedBy>
  <cp:revision>28</cp:revision>
  <dcterms:created xsi:type="dcterms:W3CDTF">2017-01-23T13:04:23Z</dcterms:created>
  <dcterms:modified xsi:type="dcterms:W3CDTF">2017-02-06T19:51:54Z</dcterms:modified>
</cp:coreProperties>
</file>