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8" r:id="rId6"/>
    <p:sldId id="259" r:id="rId7"/>
    <p:sldId id="270" r:id="rId8"/>
    <p:sldId id="273" r:id="rId9"/>
    <p:sldId id="27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ie Kinstedt" initials="KK" lastIdx="1" clrIdx="0">
    <p:extLst>
      <p:ext uri="{19B8F6BF-5375-455C-9EA6-DF929625EA0E}">
        <p15:presenceInfo xmlns:p15="http://schemas.microsoft.com/office/powerpoint/2012/main" userId="S-1-5-21-2582979779-4292185204-303570752-99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9" autoAdjust="0"/>
    <p:restoredTop sz="93750" autoAdjust="0"/>
  </p:normalViewPr>
  <p:slideViewPr>
    <p:cSldViewPr snapToGrid="0">
      <p:cViewPr varScale="1">
        <p:scale>
          <a:sx n="75" d="100"/>
          <a:sy n="75" d="100"/>
        </p:scale>
        <p:origin x="2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FE72F-0151-4992-996C-D2F1FEABF8D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8C429-84CB-40CB-B53E-88AF8ADB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28C429-84CB-40CB-B53E-88AF8ADB47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00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-CDBG ENT20 applications accepted Jan 2020</a:t>
            </a:r>
          </a:p>
          <a:p>
            <a:r>
              <a:rPr lang="en-US" dirty="0"/>
              <a:t>-Advisory board convened Mar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28C429-84CB-40CB-B53E-88AF8ADB47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1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0DB21-786D-48F8-82F4-1BFC5DEE5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83186-EDE6-462F-95C1-C1FD5BD2C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9735D-2E7C-4D63-8CCD-8339E7F9D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6B6A-776F-42FA-8064-CDA5BE32224F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69EA8-2B87-4ED8-9707-83063C961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CDNR Presentation on CDBG 2020 and CV Uses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B5F06-BA8D-4CBB-A9ED-3C7E9087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BF117-A017-47C6-9684-5095C792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B9096-1DEE-44F6-9857-D5E0FDF9B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1EDC0-2021-4CE8-8580-D1E02838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E18C-8368-4A5B-B308-47EE9E6643B2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0F1E1-9C42-4B16-9C74-25016206F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CDNR Presentation on CDBG 2020 and CV Uses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D6149-60C7-4AF5-8FB9-28DACE188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4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6A6551-21E9-4150-AE5D-59BA3626C0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55E17-0983-4998-BE7C-3904E0EBE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B8BFC-3927-47AF-B756-6E220040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84F1-767A-47C8-8F5B-E8BD1B94AC39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FA9E-1345-4FE5-900B-F055630C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CDNR Presentation on CDBG 2020 and CV Uses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2D32B-EBA8-4DC4-9908-D3F94EC4B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7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C6FE0-301F-4E1D-9C3A-A8BCC5A44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5C9E9-E196-4E85-996F-9FD45DCD0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D599D-6A9F-4BE7-A940-728BC61B1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268BD-E81A-4B6E-9F04-F1AEA8852F3D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98284-2167-40BF-AA06-4667090AF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CDNR Presentation on CDBG 2020 and CV Uses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A6437-3AC5-4A0A-9372-029DFF9B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8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913C6-9104-47BD-A947-C8CAF337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7D756-7269-4C9A-B4BD-36F512735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85AC0-CA0B-4034-B07D-A5FE2793D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5198-154E-4C03-97C8-C65A9E8F2B1D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114DC-A319-455D-9FD1-36A4D553D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CDNR Presentation on CDBG 2020 and CV Uses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12455-22FC-46D4-9079-2B6F03245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6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23C32-EAB7-4C31-A717-4AFA1DEA0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61AE1-64DE-4D11-80D8-145016BD4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B8EFA7-1325-4E47-850E-185076CD8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F1678-4496-4F0F-A2A0-765A7AD53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9ED6-CC04-4ADD-94DC-0FEA7BCF339E}" type="datetime1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CBA94-183D-4A6F-825E-7A6908E60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CDNR Presentation on CDBG 2020 and CV Uses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EEC91-CEB2-40F0-96E5-DD3B3A52E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8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80A54-ABF0-4B87-87EF-279416B02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0675C-DB44-45C8-B2A9-704EE0743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057CA-DE3B-454C-8F32-C94FC59D8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576A02-3BEA-422B-9991-04447AEB4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B86AA7-91A9-42E1-9FEF-00D6F1B07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18FACC-3F71-40FC-80BA-4146038A0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F102-C6E5-4443-82A8-9B3D0B9A2AE9}" type="datetime1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4125B8-56AB-4FA2-8378-43EE629D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CDNR Presentation on CDBG 2020 and CV Uses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DEA6EA-C547-4B1F-87FB-EC13C1EB4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7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F7887-072D-4427-A7FC-F6D311857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553327-B42B-4924-AA04-CAF40317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6CC8-0916-4644-B3BE-241D5483CC3C}" type="datetime1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1D150-7F33-468E-A751-202F3B9DE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CDNR Presentation on CDBG 2020 and CV Uses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E6096-2225-4CC2-B762-D144016DE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8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31A09-460C-497F-A6AC-6B5D048E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1FFD-C9DF-4EF2-A194-26F4E329A039}" type="datetime1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F30D06-35BB-4480-BB8F-5934E2DA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CDNR Presentation on CDBG 2020 and CV Uses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E938D-F3BB-4408-B732-076DCA51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9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448C-835A-46E6-B764-C496E7727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79CCC-D463-4A87-A1AB-7BDE8B5A0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5BEBA-0FE5-4579-BF4C-176595B7C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94D83-7277-4701-8B89-7B0D52EAD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0D93-31C8-44F8-96F0-81F31B1CCCE7}" type="datetime1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F6E8C-54C0-4EA7-A981-87C5328AA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CDNR Presentation on CDBG 2020 and CV Uses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0EDB9-FFB1-4C46-9584-DA67BF97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6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0D66-B248-40A7-8D43-6637B7E5A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CE7D62-A6A9-4066-ABF3-E3576CDFF1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940AB1-1D8B-4059-8F41-1B364B167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BAA6B-6C53-4691-AEB1-5B0378F55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60C1-B894-47A6-A6FD-77C6A57197F5}" type="datetime1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23136-015F-4D88-A3E4-4CADE50C0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CDNR Presentation on CDBG 2020 and CV Uses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56C72-CE19-4CDC-9ABA-68D94F1EC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67E8C9-FE28-4253-9A8C-B09BEE49C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63FB1-F29A-4D96-B9DB-484F54B6B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B8E69-6738-48B5-9D84-86F9E55A1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DFE9-36C7-4CEF-8AF3-77076FF6E24B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DBB87-99F3-4645-85D8-3D29F04A08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CDNR Presentation on CDBG 2020 and CV Uses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809F9-D668-4D24-8961-84D464A38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24D5A-2D8E-4C87-B6E7-3657767A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7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rlingtonvt.gov/sites/default/files/tiles/2019%20Action%20Plan%202nd%20Substantial%20Amendment%20CV%20Funds-16%20Oct%202020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lmcgowan@burlingtonvt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AE8B1-C3EA-43C7-A18E-EB8C3CEE6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925" y="1598613"/>
            <a:ext cx="9144000" cy="2387600"/>
          </a:xfrm>
        </p:spPr>
        <p:txBody>
          <a:bodyPr>
            <a:noAutofit/>
          </a:bodyPr>
          <a:lstStyle/>
          <a:p>
            <a:br>
              <a:rPr lang="en-US" sz="4400" dirty="0"/>
            </a:br>
            <a:r>
              <a:rPr lang="en-US" sz="6600" dirty="0"/>
              <a:t>Proposed Uses of CDBG</a:t>
            </a:r>
            <a:br>
              <a:rPr lang="en-US" sz="4400" dirty="0"/>
            </a:br>
            <a:r>
              <a:rPr lang="en-US" sz="4400" dirty="0"/>
              <a:t>Update to CDNR on Additional Coronavirus Funds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6E332-C440-4F1A-AF00-66B6273A1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5925" y="4078288"/>
            <a:ext cx="9144000" cy="1655762"/>
          </a:xfrm>
        </p:spPr>
        <p:txBody>
          <a:bodyPr/>
          <a:lstStyle/>
          <a:p>
            <a:r>
              <a:rPr lang="en-US" dirty="0"/>
              <a:t>October 21</a:t>
            </a:r>
            <a:r>
              <a:rPr lang="en-US" baseline="30000" dirty="0"/>
              <a:t>st</a:t>
            </a:r>
            <a:r>
              <a:rPr lang="en-US" dirty="0"/>
              <a:t>, 2020</a:t>
            </a:r>
          </a:p>
          <a:p>
            <a:endParaRPr lang="en-US" dirty="0"/>
          </a:p>
          <a:p>
            <a:r>
              <a:rPr lang="en-US" dirty="0"/>
              <a:t>Presented by: Luke McGowan, CEDO Director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F6BD5-2B5B-4E17-A248-21C167412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111" y="290185"/>
            <a:ext cx="10829493" cy="698341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9ADDD-0BD3-4FD0-B7D0-CB489924B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94667" y="6356349"/>
            <a:ext cx="4420658" cy="365125"/>
          </a:xfrm>
        </p:spPr>
        <p:txBody>
          <a:bodyPr/>
          <a:lstStyle/>
          <a:p>
            <a:r>
              <a:rPr lang="en-US" dirty="0"/>
              <a:t>CDNR Presentation on Proposed Uses of Additional CDBG-CV Funds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C6037-234B-46B3-9DBF-8DC0E1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3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DFDED-A911-4437-8880-05DA6E41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14" y="381028"/>
            <a:ext cx="10515600" cy="1325563"/>
          </a:xfrm>
        </p:spPr>
        <p:txBody>
          <a:bodyPr/>
          <a:lstStyle/>
          <a:p>
            <a:r>
              <a:rPr lang="en-US" dirty="0"/>
              <a:t>Background – Available Funding/Process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8297A-4905-4DE3-9F44-E9C463F50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614" y="1825625"/>
            <a:ext cx="11107972" cy="4351338"/>
          </a:xfrm>
        </p:spPr>
        <p:txBody>
          <a:bodyPr/>
          <a:lstStyle/>
          <a:p>
            <a:r>
              <a:rPr lang="en-US" dirty="0"/>
              <a:t>We received $765,415 for Entitlement (ENT) 2020 and $450,256 of Coronavirus round 1 funds (CV-1)</a:t>
            </a:r>
          </a:p>
          <a:p>
            <a:pPr lvl="1"/>
            <a:r>
              <a:rPr lang="en-US" dirty="0"/>
              <a:t>Discussed at a CDNR Meeting on May 6</a:t>
            </a:r>
            <a:r>
              <a:rPr lang="en-US" baseline="30000" dirty="0"/>
              <a:t>th</a:t>
            </a:r>
            <a:r>
              <a:rPr lang="en-US" dirty="0"/>
              <a:t>, 2020</a:t>
            </a:r>
          </a:p>
          <a:p>
            <a:r>
              <a:rPr lang="en-US" dirty="0"/>
              <a:t>Coronavirus round 2 funds were controlled by the State of Vermont</a:t>
            </a:r>
          </a:p>
          <a:p>
            <a:r>
              <a:rPr lang="en-US" dirty="0"/>
              <a:t>In September 2020, we received an additional </a:t>
            </a:r>
            <a:r>
              <a:rPr lang="en-US" b="1" dirty="0"/>
              <a:t>$693,349 </a:t>
            </a:r>
            <a:r>
              <a:rPr lang="en-US" dirty="0"/>
              <a:t>Coronavirus round 3 funds (CV-3)</a:t>
            </a:r>
          </a:p>
          <a:p>
            <a:pPr lvl="1"/>
            <a:r>
              <a:rPr lang="en-US" dirty="0"/>
              <a:t>$293,349 of CDBG-CV3 directly to Burlington as round 3 entitlement funds</a:t>
            </a:r>
          </a:p>
          <a:p>
            <a:pPr lvl="1"/>
            <a:r>
              <a:rPr lang="en-US" dirty="0"/>
              <a:t>$400,000 of CDBG-CV3 funds from the State of Vermont’s round 3 CDBG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08AF1F-FCAB-4606-A8BA-FF686D46C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04" y="6295997"/>
            <a:ext cx="1790792" cy="42547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AAA60-65BF-414E-988F-108BB8D6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CDNR Presentation on CDBG 2020 and CV Uses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D0623-A9A7-4093-8835-867BF20B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0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18561-F2E8-4B9F-8E3B-40DFFA223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CA700-AC3C-4CAD-AFB2-6DDD37BB2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010" y="1472699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10/16-10/25</a:t>
            </a:r>
            <a:r>
              <a:rPr lang="en-US" dirty="0"/>
              <a:t>: Accepting public comments on the Draft CDBG Action Plan October 16</a:t>
            </a:r>
            <a:r>
              <a:rPr lang="en-US" baseline="30000" dirty="0"/>
              <a:t>th</a:t>
            </a:r>
            <a:r>
              <a:rPr lang="en-US" dirty="0"/>
              <a:t>-October 25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Available on the </a:t>
            </a:r>
            <a:r>
              <a:rPr lang="en-US" dirty="0">
                <a:hlinkClick r:id="rId3"/>
              </a:rPr>
              <a:t>CEDO webpage </a:t>
            </a:r>
            <a:endParaRPr lang="en-US" dirty="0"/>
          </a:p>
          <a:p>
            <a:r>
              <a:rPr lang="en-US" b="1" dirty="0"/>
              <a:t>10/21: </a:t>
            </a:r>
            <a:r>
              <a:rPr lang="en-US" dirty="0"/>
              <a:t>Presenting to the CDNR to hold a public hearing and solicit input</a:t>
            </a:r>
          </a:p>
          <a:p>
            <a:pPr marL="0" indent="0">
              <a:buNone/>
            </a:pPr>
            <a:r>
              <a:rPr lang="en-US" b="1" u="sng" dirty="0"/>
              <a:t>Yet to be completed:</a:t>
            </a:r>
          </a:p>
          <a:p>
            <a:r>
              <a:rPr lang="en-US" b="1" dirty="0"/>
              <a:t>11/9:</a:t>
            </a:r>
            <a:r>
              <a:rPr lang="en-US" dirty="0"/>
              <a:t> CC and </a:t>
            </a:r>
            <a:r>
              <a:rPr lang="en-US" dirty="0" err="1"/>
              <a:t>BoF</a:t>
            </a:r>
            <a:r>
              <a:rPr lang="en-US" dirty="0"/>
              <a:t> approval for the: </a:t>
            </a:r>
          </a:p>
          <a:p>
            <a:pPr lvl="1"/>
            <a:r>
              <a:rPr lang="en-US" dirty="0"/>
              <a:t>Approval to submit ENT 19 substantial amendment for $293,349 </a:t>
            </a:r>
          </a:p>
          <a:p>
            <a:pPr lvl="1"/>
            <a:r>
              <a:rPr lang="en-US" dirty="0"/>
              <a:t>Preemptive approval to accept the award of the State's $400,000 CV-3 funds</a:t>
            </a:r>
          </a:p>
          <a:p>
            <a:pPr lvl="2"/>
            <a:r>
              <a:rPr lang="en-US" dirty="0"/>
              <a:t>Note: we are requesting CDNR sponsorship for these recommendations and approvals to CC</a:t>
            </a:r>
          </a:p>
          <a:p>
            <a:r>
              <a:rPr lang="en-US" b="1" dirty="0"/>
              <a:t>11/11:</a:t>
            </a:r>
            <a:r>
              <a:rPr lang="en-US" dirty="0"/>
              <a:t> Submittal to HUD for approval of the $293,349 of ENT CV-3 funds</a:t>
            </a:r>
          </a:p>
          <a:p>
            <a:r>
              <a:rPr lang="en-US" b="1" dirty="0"/>
              <a:t>11/20</a:t>
            </a:r>
            <a:r>
              <a:rPr lang="en-US" dirty="0"/>
              <a:t>: Submittal to the State of Vermont for proposed use of State’s funds in Burlington before 12/17 board meeting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F7FEC7-A597-4820-9134-79C5FF613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CDNR Presentation on CDBG 2020 and CV Uses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BD3471-127A-42CC-BF11-E0AAE794D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100F3F-D323-4364-97FB-95C0E50D51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304" y="6295997"/>
            <a:ext cx="1790792" cy="42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1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993D3-2F30-4DCB-9706-F371A1A6B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4" y="7657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High Level Summary of Funding Allocation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CF7578C-21D1-43B7-80A9-DC87286F8A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410968"/>
              </p:ext>
            </p:extLst>
          </p:nvPr>
        </p:nvGraphicFramePr>
        <p:xfrm>
          <a:off x="320842" y="1452925"/>
          <a:ext cx="10972800" cy="463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0695">
                  <a:extLst>
                    <a:ext uri="{9D8B030D-6E8A-4147-A177-3AD203B41FA5}">
                      <a16:colId xmlns:a16="http://schemas.microsoft.com/office/drawing/2014/main" val="3509860387"/>
                    </a:ext>
                  </a:extLst>
                </a:gridCol>
                <a:gridCol w="1819644">
                  <a:extLst>
                    <a:ext uri="{9D8B030D-6E8A-4147-A177-3AD203B41FA5}">
                      <a16:colId xmlns:a16="http://schemas.microsoft.com/office/drawing/2014/main" val="808536063"/>
                    </a:ext>
                  </a:extLst>
                </a:gridCol>
                <a:gridCol w="2240813">
                  <a:extLst>
                    <a:ext uri="{9D8B030D-6E8A-4147-A177-3AD203B41FA5}">
                      <a16:colId xmlns:a16="http://schemas.microsoft.com/office/drawing/2014/main" val="3571708456"/>
                    </a:ext>
                  </a:extLst>
                </a:gridCol>
                <a:gridCol w="2051648">
                  <a:extLst>
                    <a:ext uri="{9D8B030D-6E8A-4147-A177-3AD203B41FA5}">
                      <a16:colId xmlns:a16="http://schemas.microsoft.com/office/drawing/2014/main" val="20554016"/>
                    </a:ext>
                  </a:extLst>
                </a:gridCol>
              </a:tblGrid>
              <a:tr h="44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>
                          <a:effectLst/>
                        </a:rPr>
                        <a:t>Focus Area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CDBG-R1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CDBG-R3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Subtotal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746452"/>
                  </a:ext>
                </a:extLst>
              </a:tr>
              <a:tr h="43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Admin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$90,051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$86,349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 dirty="0">
                          <a:effectLst/>
                        </a:rPr>
                        <a:t>$176,400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986006"/>
                  </a:ext>
                </a:extLst>
              </a:tr>
              <a:tr h="43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Homelessness Services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$120,000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 dirty="0">
                          <a:effectLst/>
                        </a:rPr>
                        <a:t>$120,000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137920"/>
                  </a:ext>
                </a:extLst>
              </a:tr>
              <a:tr h="56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Business &amp; Worker Support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$180,103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$222,000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 dirty="0">
                          <a:effectLst/>
                        </a:rPr>
                        <a:t>$402,103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138650"/>
                  </a:ext>
                </a:extLst>
              </a:tr>
              <a:tr h="43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Food Support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$0 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$50,000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 dirty="0">
                          <a:effectLst/>
                        </a:rPr>
                        <a:t>$50,000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616367"/>
                  </a:ext>
                </a:extLst>
              </a:tr>
              <a:tr h="43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Rental Assistance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$180,103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$120,000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 dirty="0">
                          <a:effectLst/>
                        </a:rPr>
                        <a:t>$300,103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1490"/>
                  </a:ext>
                </a:extLst>
              </a:tr>
              <a:tr h="45039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Community Health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$0 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$95,000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 dirty="0">
                          <a:effectLst/>
                        </a:rPr>
                        <a:t>$95,000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659565"/>
                  </a:ext>
                </a:extLst>
              </a:tr>
              <a:tr h="45039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Total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$450,256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$693,349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 dirty="0">
                          <a:effectLst/>
                        </a:rPr>
                        <a:t>$1,143,605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46481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E698D8-0409-4FB4-BD8C-099F3989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CDNR Presentation on CDBG 2020 and CV Uses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1B3881-02DA-4F6A-902B-81E527ABE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3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4355E-450C-4CF1-9A3E-9762CE97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204258"/>
            <a:ext cx="10515600" cy="734205"/>
          </a:xfrm>
        </p:spPr>
        <p:txBody>
          <a:bodyPr/>
          <a:lstStyle/>
          <a:p>
            <a:r>
              <a:rPr lang="en-US" b="1" dirty="0"/>
              <a:t>Proposed Allocations Cont’d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C6748EE-9F04-4788-9BB0-38D10C6D0E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748065"/>
              </p:ext>
            </p:extLst>
          </p:nvPr>
        </p:nvGraphicFramePr>
        <p:xfrm>
          <a:off x="172453" y="1010886"/>
          <a:ext cx="11847093" cy="527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0852">
                  <a:extLst>
                    <a:ext uri="{9D8B030D-6E8A-4147-A177-3AD203B41FA5}">
                      <a16:colId xmlns:a16="http://schemas.microsoft.com/office/drawing/2014/main" val="2193814412"/>
                    </a:ext>
                  </a:extLst>
                </a:gridCol>
                <a:gridCol w="4699199">
                  <a:extLst>
                    <a:ext uri="{9D8B030D-6E8A-4147-A177-3AD203B41FA5}">
                      <a16:colId xmlns:a16="http://schemas.microsoft.com/office/drawing/2014/main" val="4041080095"/>
                    </a:ext>
                  </a:extLst>
                </a:gridCol>
                <a:gridCol w="1260443">
                  <a:extLst>
                    <a:ext uri="{9D8B030D-6E8A-4147-A177-3AD203B41FA5}">
                      <a16:colId xmlns:a16="http://schemas.microsoft.com/office/drawing/2014/main" val="1456189964"/>
                    </a:ext>
                  </a:extLst>
                </a:gridCol>
                <a:gridCol w="1620253">
                  <a:extLst>
                    <a:ext uri="{9D8B030D-6E8A-4147-A177-3AD203B41FA5}">
                      <a16:colId xmlns:a16="http://schemas.microsoft.com/office/drawing/2014/main" val="2709151159"/>
                    </a:ext>
                  </a:extLst>
                </a:gridCol>
                <a:gridCol w="1656346">
                  <a:extLst>
                    <a:ext uri="{9D8B030D-6E8A-4147-A177-3AD203B41FA5}">
                      <a16:colId xmlns:a16="http://schemas.microsoft.com/office/drawing/2014/main" val="20940263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Focus Area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Program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Proposed  CV-3 October 2020 Allocation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4867"/>
                  </a:ext>
                </a:extLst>
              </a:tr>
              <a:tr h="3900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State </a:t>
                      </a:r>
                    </a:p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CV-R3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Entitlement </a:t>
                      </a:r>
                    </a:p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CV-R3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Total </a:t>
                      </a:r>
                    </a:p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CDBG CV-R3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817503"/>
                  </a:ext>
                </a:extLst>
              </a:tr>
              <a:tr h="330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Admin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Administration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$28,000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$58,349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$86,349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071758"/>
                  </a:ext>
                </a:extLst>
              </a:tr>
              <a:tr h="25351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Homelessness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Homelessness - Other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$70,000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$70,000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716009"/>
                  </a:ext>
                </a:extLst>
              </a:tr>
              <a:tr h="2535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Homelessness - Day Station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$50,000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$50,000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790461"/>
                  </a:ext>
                </a:extLst>
              </a:tr>
              <a:tr h="25351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Business Assistance and Job Creation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Health Workforce - LNA certification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$130,000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$130,000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584020"/>
                  </a:ext>
                </a:extLst>
              </a:tr>
              <a:tr h="2965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HVAC Safety Grants: Non-Profit &amp; Small Biz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$92,000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u="none" strike="noStrike" dirty="0">
                          <a:effectLst/>
                        </a:rPr>
                        <a:t>$92,000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993181"/>
                  </a:ext>
                </a:extLst>
              </a:tr>
              <a:tr h="25351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Food Support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Food Assistance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$30,000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$30,000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103345"/>
                  </a:ext>
                </a:extLst>
              </a:tr>
              <a:tr h="2535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Assistance/Other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$20,000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$20,000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392665"/>
                  </a:ext>
                </a:extLst>
              </a:tr>
              <a:tr h="253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Housing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Rental Assistance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$120,000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$120,000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733497"/>
                  </a:ext>
                </a:extLst>
              </a:tr>
              <a:tr h="25351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Community Health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Get Outside Fund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$80,000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$80,000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94041"/>
                  </a:ext>
                </a:extLst>
              </a:tr>
              <a:tr h="2535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Telehealth Services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$15,000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$15,000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234497"/>
                  </a:ext>
                </a:extLst>
              </a:tr>
              <a:tr h="253517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$400,000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$293,349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$693,349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78051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79A21D-D195-4545-BF5B-D923697C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CDNR Presentation on CDBG 2020 and CV Uses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2A2A5-3D84-4F5E-8E12-5631A6DD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0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4355E-450C-4CF1-9A3E-9762CE97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-161132"/>
            <a:ext cx="10515600" cy="1325563"/>
          </a:xfrm>
        </p:spPr>
        <p:txBody>
          <a:bodyPr/>
          <a:lstStyle/>
          <a:p>
            <a:r>
              <a:rPr lang="en-US" b="1" dirty="0"/>
              <a:t>Proposed Implementation Partners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C6748EE-9F04-4788-9BB0-38D10C6D0E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180597"/>
              </p:ext>
            </p:extLst>
          </p:nvPr>
        </p:nvGraphicFramePr>
        <p:xfrm>
          <a:off x="352922" y="900430"/>
          <a:ext cx="11365835" cy="5455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167">
                  <a:extLst>
                    <a:ext uri="{9D8B030D-6E8A-4147-A177-3AD203B41FA5}">
                      <a16:colId xmlns:a16="http://schemas.microsoft.com/office/drawing/2014/main" val="2193814412"/>
                    </a:ext>
                  </a:extLst>
                </a:gridCol>
                <a:gridCol w="3209684">
                  <a:extLst>
                    <a:ext uri="{9D8B030D-6E8A-4147-A177-3AD203B41FA5}">
                      <a16:colId xmlns:a16="http://schemas.microsoft.com/office/drawing/2014/main" val="4041080095"/>
                    </a:ext>
                  </a:extLst>
                </a:gridCol>
                <a:gridCol w="3508727">
                  <a:extLst>
                    <a:ext uri="{9D8B030D-6E8A-4147-A177-3AD203B41FA5}">
                      <a16:colId xmlns:a16="http://schemas.microsoft.com/office/drawing/2014/main" val="1456189964"/>
                    </a:ext>
                  </a:extLst>
                </a:gridCol>
                <a:gridCol w="2185257">
                  <a:extLst>
                    <a:ext uri="{9D8B030D-6E8A-4147-A177-3AD203B41FA5}">
                      <a16:colId xmlns:a16="http://schemas.microsoft.com/office/drawing/2014/main" val="209402633"/>
                    </a:ext>
                  </a:extLst>
                </a:gridCol>
              </a:tblGrid>
              <a:tr h="33048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Focus Area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Program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Proposed October 2020 Allocation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324867"/>
                  </a:ext>
                </a:extLst>
              </a:tr>
              <a:tr h="2573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Implementer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CDBG CV-R3 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817503"/>
                  </a:ext>
                </a:extLst>
              </a:tr>
              <a:tr h="3679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Admin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Administration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CEDO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$86,349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071758"/>
                  </a:ext>
                </a:extLst>
              </a:tr>
              <a:tr h="36799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Homelessness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Homelessness - Other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TBD – proposals will be solicited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$70,000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716009"/>
                  </a:ext>
                </a:extLst>
              </a:tr>
              <a:tr h="3679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Homelessness - Day Station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TBD – proposal will be solicited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$50,000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790461"/>
                  </a:ext>
                </a:extLst>
              </a:tr>
              <a:tr h="36799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Business Assistance and Job Creation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Health Workforce – LNA cert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CEDO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$130,000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584020"/>
                  </a:ext>
                </a:extLst>
              </a:tr>
              <a:tr h="651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HVAC Safety Grants: Non-Profits and Small Businesses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TBD – CEDO to solicit grant application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$92,000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993181"/>
                  </a:ext>
                </a:extLst>
              </a:tr>
              <a:tr h="36799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Food Support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Food Assistance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Feeding Chittenden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$30,000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103345"/>
                  </a:ext>
                </a:extLst>
              </a:tr>
              <a:tr h="3679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Assistance/Other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TBD – proposals will be solicited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$20,000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392665"/>
                  </a:ext>
                </a:extLst>
              </a:tr>
              <a:tr h="36799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Housing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Rental Assistance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Program Administrator TBD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$120,000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733497"/>
                  </a:ext>
                </a:extLst>
              </a:tr>
              <a:tr h="36799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Community Health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Get Outside Fund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TBD – proposals will be solicited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$80,000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94041"/>
                  </a:ext>
                </a:extLst>
              </a:tr>
              <a:tr h="3679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Telehealth Services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TBD – proposals will be solicited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$15,000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234497"/>
                  </a:ext>
                </a:extLst>
              </a:tr>
              <a:tr h="367999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$693,349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78051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79A21D-D195-4545-BF5B-D923697C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CDNR Presentation on CDBG 2020 and CV Uses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2A2A5-3D84-4F5E-8E12-5631A6DD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77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65B18-B71C-49CD-BF68-924D002EF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42" y="13691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Questions or Feedback?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4E9CB2-020F-42FE-ADA9-2E9F998E5DA0}"/>
              </a:ext>
            </a:extLst>
          </p:cNvPr>
          <p:cNvSpPr/>
          <p:nvPr/>
        </p:nvSpPr>
        <p:spPr>
          <a:xfrm>
            <a:off x="2657475" y="365272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Luke McGowan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 of Community &amp; Economic Development Office 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City of Burlington </a:t>
            </a: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lmcgowan@burlingtonvt.gov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768A2B-D6FC-402A-827A-E48B75DCC4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28" y="5484564"/>
            <a:ext cx="10829493" cy="698341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6743E-6013-4686-BC35-1F5B4F3CC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CDNR Presentation on CDBG 2020 and CV Uses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4F4A4-564C-4FB4-AAC8-FD4EBB624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4D5A-2D8E-4C87-B6E7-3657767A73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2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0F8030FEB74B46A69A8B12FDDDF4F9" ma:contentTypeVersion="7" ma:contentTypeDescription="Create a new document." ma:contentTypeScope="" ma:versionID="9942cd45d0f65d588ca84a91f3b3a47b">
  <xsd:schema xmlns:xsd="http://www.w3.org/2001/XMLSchema" xmlns:xs="http://www.w3.org/2001/XMLSchema" xmlns:p="http://schemas.microsoft.com/office/2006/metadata/properties" xmlns:ns2="50ec610c-65c9-4e82-a464-3733d751e072" targetNamespace="http://schemas.microsoft.com/office/2006/metadata/properties" ma:root="true" ma:fieldsID="1d19a123a7d4275f9107b03ac3de30d2" ns2:_="">
    <xsd:import namespace="50ec610c-65c9-4e82-a464-3733d751e0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ec610c-65c9-4e82-a464-3733d751e0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C43267-6ACF-4EAE-9C0D-AEDA20AF1EBF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50ec610c-65c9-4e82-a464-3733d751e072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0BC40AA-F0D1-4C92-AF96-DAF9FA2BCB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684943-2FBF-477D-B2B6-00B0D9064D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ec610c-65c9-4e82-a464-3733d751e0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2917</TotalTime>
  <Words>655</Words>
  <Application>Microsoft Office PowerPoint</Application>
  <PresentationFormat>Widescreen</PresentationFormat>
  <Paragraphs>180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 Proposed Uses of CDBG Update to CDNR on Additional Coronavirus Funds</vt:lpstr>
      <vt:lpstr>Background – Available Funding/Process</vt:lpstr>
      <vt:lpstr>Background – Timeline</vt:lpstr>
      <vt:lpstr>High Level Summary of Funding Allocation</vt:lpstr>
      <vt:lpstr>Proposed Allocations Cont’d</vt:lpstr>
      <vt:lpstr>Proposed Implementation Partners</vt:lpstr>
      <vt:lpstr>Questions or Feedback?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Proposed Uses of CDBG Entitlement 2020 Funds</dc:title>
  <dc:creator>Katie Kinstedt</dc:creator>
  <cp:lastModifiedBy>Katie Kinstedt</cp:lastModifiedBy>
  <cp:revision>34</cp:revision>
  <cp:lastPrinted>2020-10-20T21:22:40Z</cp:lastPrinted>
  <dcterms:created xsi:type="dcterms:W3CDTF">2020-05-05T20:17:39Z</dcterms:created>
  <dcterms:modified xsi:type="dcterms:W3CDTF">2020-10-30T03:41:46Z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0x010100FA0F8030FEB74B46A69A8B12FDDDF4F9</vt:lpwstr>
  </property>
</Properties>
</file>