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9" r:id="rId2"/>
    <p:sldId id="264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008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96" userDrawn="1">
          <p15:clr>
            <a:srgbClr val="A4A3A4"/>
          </p15:clr>
        </p15:guide>
        <p15:guide id="6" pos="7584" userDrawn="1">
          <p15:clr>
            <a:srgbClr val="A4A3A4"/>
          </p15:clr>
        </p15:guide>
        <p15:guide id="8" pos="3984" userDrawn="1">
          <p15:clr>
            <a:srgbClr val="A4A3A4"/>
          </p15:clr>
        </p15:guide>
        <p15:guide id="9" orient="horz" pos="864" userDrawn="1">
          <p15:clr>
            <a:srgbClr val="A4A3A4"/>
          </p15:clr>
        </p15:guide>
        <p15:guide id="10" orient="horz" pos="3456" userDrawn="1">
          <p15:clr>
            <a:srgbClr val="A4A3A4"/>
          </p15:clr>
        </p15:guide>
        <p15:guide id="11" pos="6720" userDrawn="1">
          <p15:clr>
            <a:srgbClr val="A4A3A4"/>
          </p15:clr>
        </p15:guide>
        <p15:guide id="12" pos="960" userDrawn="1">
          <p15:clr>
            <a:srgbClr val="A4A3A4"/>
          </p15:clr>
        </p15:guide>
        <p15:guide id="13" pos="7440" userDrawn="1">
          <p15:clr>
            <a:srgbClr val="A4A3A4"/>
          </p15:clr>
        </p15:guide>
        <p15:guide id="15" orient="horz" pos="3912" userDrawn="1">
          <p15:clr>
            <a:srgbClr val="A4A3A4"/>
          </p15:clr>
        </p15:guide>
        <p15:guide id="16" pos="528" userDrawn="1">
          <p15:clr>
            <a:srgbClr val="A4A3A4"/>
          </p15:clr>
        </p15:guide>
        <p15:guide id="17" pos="4272" userDrawn="1">
          <p15:clr>
            <a:srgbClr val="A4A3A4"/>
          </p15:clr>
        </p15:guide>
        <p15:guide id="18" pos="3696" userDrawn="1">
          <p15:clr>
            <a:srgbClr val="A4A3A4"/>
          </p15:clr>
        </p15:guide>
        <p15:guide id="20" orient="horz" pos="432" userDrawn="1">
          <p15:clr>
            <a:srgbClr val="A4A3A4"/>
          </p15:clr>
        </p15:guide>
        <p15:guide id="21" orient="horz" pos="720" userDrawn="1">
          <p15:clr>
            <a:srgbClr val="A4A3A4"/>
          </p15:clr>
        </p15:guide>
        <p15:guide id="22" orient="horz" pos="1152" userDrawn="1">
          <p15:clr>
            <a:srgbClr val="A4A3A4"/>
          </p15:clr>
        </p15:guide>
        <p15:guide id="23" pos="2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  <p:guide pos="7008"/>
        <p:guide pos="672"/>
        <p:guide pos="96"/>
        <p:guide pos="7584"/>
        <p:guide pos="3984"/>
        <p:guide orient="horz" pos="864"/>
        <p:guide orient="horz" pos="3456"/>
        <p:guide pos="6720"/>
        <p:guide pos="960"/>
        <p:guide pos="7440"/>
        <p:guide orient="horz" pos="3912"/>
        <p:guide pos="528"/>
        <p:guide pos="4272"/>
        <p:guide pos="3696"/>
        <p:guide orient="horz" pos="432"/>
        <p:guide orient="horz" pos="720"/>
        <p:guide orient="horz" pos="1152"/>
        <p:guide pos="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80" b="0" i="0" u="none" strike="noStrike" kern="1200" spc="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en-US" sz="1800" b="1" dirty="0">
                <a:solidFill>
                  <a:schemeClr val="tx1"/>
                </a:solidFill>
              </a:rPr>
              <a:t>Treatment</a:t>
            </a:r>
          </a:p>
          <a:p>
            <a:pPr algn="l">
              <a:defRPr>
                <a:solidFill>
                  <a:schemeClr val="tx1"/>
                </a:solidFill>
              </a:defRPr>
            </a:pPr>
            <a:r>
              <a:rPr lang="en-US" sz="1600" dirty="0">
                <a:solidFill>
                  <a:schemeClr val="tx1"/>
                </a:solidFill>
              </a:rPr>
              <a:t>Average # of individuals receiving Hub MAT</a:t>
            </a:r>
          </a:p>
        </c:rich>
      </c:tx>
      <c:layout>
        <c:manualLayout>
          <c:xMode val="edge"/>
          <c:yMode val="edge"/>
          <c:x val="0.11653322623776396"/>
          <c:y val="2.94259524377634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80" b="0" i="0" u="none" strike="noStrike" kern="1200" spc="0" baseline="0">
              <a:solidFill>
                <a:schemeClr val="tx1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543406093376726"/>
          <c:y val="0.13474131074524778"/>
          <c:w val="0.84407550237642148"/>
          <c:h val="0.7280201622524457"/>
        </c:manualLayout>
      </c:layout>
      <c:areaChart>
        <c:grouping val="standar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2.1367517772475178E-3"/>
                  <c:y val="-0.226851851851851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75A4-451A-8FF1-B1CDE59C413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75A4-451A-8FF1-B1CDE59C413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75A4-451A-8FF1-B1CDE59C413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75A4-451A-8FF1-B1CDE59C4137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5A4-451A-8FF1-B1CDE59C4137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5A4-451A-8FF1-B1CDE59C4137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5A4-451A-8FF1-B1CDE59C4137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5A4-451A-8FF1-B1CDE59C4137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5A4-451A-8FF1-B1CDE59C4137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5A4-451A-8FF1-B1CDE59C4137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5A4-451A-8FF1-B1CDE59C4137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8.5470071089901456E-3"/>
                  <c:y val="-0.372685185185185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5A4-451A-8FF1-B1CDE59C413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spPr>
              <a:ln w="31750" cap="rnd">
                <a:solidFill>
                  <a:srgbClr val="4472C4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val>
            <c:numRef>
              <c:f>Sheet1!$C$2:$C$13</c:f>
              <c:numCache>
                <c:formatCode>0</c:formatCode>
                <c:ptCount val="12"/>
                <c:pt idx="0">
                  <c:v>1867.3333333333328</c:v>
                </c:pt>
                <c:pt idx="1">
                  <c:v>2281.6666666666656</c:v>
                </c:pt>
                <c:pt idx="2">
                  <c:v>2499.6666666666656</c:v>
                </c:pt>
                <c:pt idx="3">
                  <c:v>2526</c:v>
                </c:pt>
                <c:pt idx="4">
                  <c:v>2647.3333333333348</c:v>
                </c:pt>
                <c:pt idx="5">
                  <c:v>2716.6666666666656</c:v>
                </c:pt>
                <c:pt idx="6">
                  <c:v>2800</c:v>
                </c:pt>
                <c:pt idx="7">
                  <c:v>2827.6666666666656</c:v>
                </c:pt>
                <c:pt idx="8">
                  <c:v>2900.3333333333348</c:v>
                </c:pt>
                <c:pt idx="9">
                  <c:v>3115</c:v>
                </c:pt>
                <c:pt idx="10">
                  <c:v>3128.6666666666656</c:v>
                </c:pt>
                <c:pt idx="11">
                  <c:v>3178.3333333333348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5A4-451A-8FF1-B1CDE59C4137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Treated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multiLvlStrRef>
                    <c:extLst>
                      <c:ext uri="{02D57815-91ED-43cb-92C2-25804820EDAC}">
                        <c15:formulaRef>
                          <c15:sqref>Sheet1!$A$2:$B$13</c15:sqref>
                        </c15:formulaRef>
                      </c:ext>
                    </c:extLst>
                    <c:multiLvlStrCache>
                      <c:ptCount val="12"/>
                      <c:lvl>
                        <c:pt idx="0">
                          <c:v>Q1</c:v>
                        </c:pt>
                        <c:pt idx="1">
                          <c:v>Q2</c:v>
                        </c:pt>
                        <c:pt idx="2">
                          <c:v>Q3</c:v>
                        </c:pt>
                        <c:pt idx="3">
                          <c:v>Q4</c:v>
                        </c:pt>
                        <c:pt idx="4">
                          <c:v>Q1</c:v>
                        </c:pt>
                        <c:pt idx="5">
                          <c:v>Q2</c:v>
                        </c:pt>
                        <c:pt idx="6">
                          <c:v>Q3</c:v>
                        </c:pt>
                        <c:pt idx="7">
                          <c:v>Q4</c:v>
                        </c:pt>
                        <c:pt idx="8">
                          <c:v>Q1</c:v>
                        </c:pt>
                        <c:pt idx="9">
                          <c:v>Q2</c:v>
                        </c:pt>
                        <c:pt idx="10">
                          <c:v>Q3</c:v>
                        </c:pt>
                        <c:pt idx="11">
                          <c:v>Q4</c:v>
                        </c:pt>
                      </c:lvl>
                      <c:lvl>
                        <c:pt idx="0">
                          <c:v>2014</c:v>
                        </c:pt>
                        <c:pt idx="4">
                          <c:v>2015</c:v>
                        </c:pt>
                        <c:pt idx="8">
                          <c:v>2016</c:v>
                        </c:pt>
                      </c:lvl>
                    </c:multiLvlStrCache>
                  </c:multiLvl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1805824"/>
        <c:axId val="171806608"/>
      </c:areaChart>
      <c:catAx>
        <c:axId val="17180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171806608"/>
        <c:crosses val="autoZero"/>
        <c:auto val="1"/>
        <c:lblAlgn val="ctr"/>
        <c:lblOffset val="100"/>
        <c:noMultiLvlLbl val="0"/>
      </c:catAx>
      <c:valAx>
        <c:axId val="171806608"/>
        <c:scaling>
          <c:orientation val="minMax"/>
          <c:min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1718058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400">
          <a:latin typeface="Franklin Gothic Book" panose="020B0503020102020204" pitchFamily="34" charset="0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80" b="0" i="0" u="none" strike="noStrike" kern="1200" spc="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en-US" sz="1800" b="1" dirty="0">
                <a:solidFill>
                  <a:schemeClr val="tx1"/>
                </a:solidFill>
              </a:rPr>
              <a:t>Waitlist</a:t>
            </a:r>
          </a:p>
          <a:p>
            <a:pPr algn="l">
              <a:defRPr>
                <a:solidFill>
                  <a:schemeClr val="tx1"/>
                </a:solidFill>
              </a:defRPr>
            </a:pPr>
            <a:r>
              <a:rPr lang="en-US" sz="1600" dirty="0">
                <a:solidFill>
                  <a:schemeClr val="tx1"/>
                </a:solidFill>
              </a:rPr>
              <a:t>Average # of individuals awaiting treatment</a:t>
            </a:r>
          </a:p>
        </c:rich>
      </c:tx>
      <c:layout>
        <c:manualLayout>
          <c:xMode val="edge"/>
          <c:yMode val="edge"/>
          <c:x val="0.11586530049128475"/>
          <c:y val="2.96001352103714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80" b="0" i="0" u="none" strike="noStrike" kern="1200" spc="0" baseline="0">
              <a:solidFill>
                <a:schemeClr val="tx1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522292886466116"/>
          <c:y val="0.13465024258331346"/>
          <c:w val="0.84531983982771386"/>
          <c:h val="0.72811123041438031"/>
        </c:manualLayout>
      </c:layout>
      <c:areaChart>
        <c:grouping val="standard"/>
        <c:varyColors val="0"/>
        <c:ser>
          <c:idx val="0"/>
          <c:order val="0"/>
          <c:spPr>
            <a:solidFill>
              <a:srgbClr val="ED7D31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2.136752136752137E-3"/>
                  <c:y val="-0.178240740740740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00D2-42A0-9929-8C37E4FF19E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00D2-42A0-9929-8C37E4FF19E6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00D2-42A0-9929-8C37E4FF19E6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00D2-42A0-9929-8C37E4FF19E6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00D2-42A0-9929-8C37E4FF19E6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0D2-42A0-9929-8C37E4FF19E6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0D2-42A0-9929-8C37E4FF19E6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0D2-42A0-9929-8C37E4FF19E6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0D2-42A0-9929-8C37E4FF19E6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0D2-42A0-9929-8C37E4FF19E6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00D2-42A0-9929-8C37E4FF19E6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4.2735042735041178E-3"/>
                  <c:y val="-0.175925925925925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0D2-42A0-9929-8C37E4FF19E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spPr>
              <a:ln w="31750" cap="rnd">
                <a:solidFill>
                  <a:sysClr val="windowText" lastClr="000000">
                    <a:lumMod val="65000"/>
                    <a:lumOff val="35000"/>
                  </a:sys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val>
            <c:numRef>
              <c:f>Sheet1!$C$2:$C$13</c:f>
              <c:numCache>
                <c:formatCode>0</c:formatCode>
                <c:ptCount val="12"/>
                <c:pt idx="0">
                  <c:v>572</c:v>
                </c:pt>
                <c:pt idx="1">
                  <c:v>392.33333333333331</c:v>
                </c:pt>
                <c:pt idx="2">
                  <c:v>479</c:v>
                </c:pt>
                <c:pt idx="3">
                  <c:v>511.6666666666668</c:v>
                </c:pt>
                <c:pt idx="4">
                  <c:v>471.6666666666668</c:v>
                </c:pt>
                <c:pt idx="5">
                  <c:v>567.66666666666663</c:v>
                </c:pt>
                <c:pt idx="6">
                  <c:v>442</c:v>
                </c:pt>
                <c:pt idx="7">
                  <c:v>453</c:v>
                </c:pt>
                <c:pt idx="8">
                  <c:v>406.6666666666668</c:v>
                </c:pt>
                <c:pt idx="9">
                  <c:v>372.6666666666668</c:v>
                </c:pt>
                <c:pt idx="10">
                  <c:v>293.6666666666668</c:v>
                </c:pt>
                <c:pt idx="11">
                  <c:v>191.33333333333337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D2-42A0-9929-8C37E4FF19E6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Treated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multiLvlStrRef>
                    <c:extLst>
                      <c:ext uri="{02D57815-91ED-43cb-92C2-25804820EDAC}">
                        <c15:formulaRef>
                          <c15:sqref>Sheet1!$A$2:$B$13</c15:sqref>
                        </c15:formulaRef>
                      </c:ext>
                    </c:extLst>
                    <c:multiLvlStrCache>
                      <c:ptCount val="12"/>
                      <c:lvl>
                        <c:pt idx="0">
                          <c:v>Q1</c:v>
                        </c:pt>
                        <c:pt idx="1">
                          <c:v>Q2</c:v>
                        </c:pt>
                        <c:pt idx="2">
                          <c:v>Q3</c:v>
                        </c:pt>
                        <c:pt idx="3">
                          <c:v>Q4</c:v>
                        </c:pt>
                        <c:pt idx="4">
                          <c:v>Q1</c:v>
                        </c:pt>
                        <c:pt idx="5">
                          <c:v>Q2</c:v>
                        </c:pt>
                        <c:pt idx="6">
                          <c:v>Q3</c:v>
                        </c:pt>
                        <c:pt idx="7">
                          <c:v>Q4</c:v>
                        </c:pt>
                        <c:pt idx="8">
                          <c:v>Q1</c:v>
                        </c:pt>
                        <c:pt idx="9">
                          <c:v>Q2</c:v>
                        </c:pt>
                        <c:pt idx="10">
                          <c:v>Q3</c:v>
                        </c:pt>
                        <c:pt idx="11">
                          <c:v>Q4</c:v>
                        </c:pt>
                      </c:lvl>
                      <c:lvl>
                        <c:pt idx="0">
                          <c:v>2014</c:v>
                        </c:pt>
                        <c:pt idx="4">
                          <c:v>2015</c:v>
                        </c:pt>
                        <c:pt idx="8">
                          <c:v>2016</c:v>
                        </c:pt>
                      </c:lvl>
                    </c:multiLvlStrCache>
                  </c:multiLvl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634680"/>
        <c:axId val="121131776"/>
      </c:areaChart>
      <c:catAx>
        <c:axId val="207634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121131776"/>
        <c:crosses val="autoZero"/>
        <c:auto val="1"/>
        <c:lblAlgn val="ctr"/>
        <c:lblOffset val="100"/>
        <c:noMultiLvlLbl val="0"/>
      </c:catAx>
      <c:valAx>
        <c:axId val="121131776"/>
        <c:scaling>
          <c:orientation val="minMax"/>
          <c:max val="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2076346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400">
          <a:latin typeface="Franklin Gothic Book" panose="020B0503020102020204" pitchFamily="34" charset="0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80" b="0" i="0" u="none" strike="noStrike" kern="1200" spc="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en-US" sz="1800" b="1" dirty="0">
                <a:solidFill>
                  <a:schemeClr val="tx1"/>
                </a:solidFill>
              </a:rPr>
              <a:t>Number of Individuals Receiving</a:t>
            </a:r>
            <a:r>
              <a:rPr lang="en-US" sz="1800" b="1" baseline="0" dirty="0">
                <a:solidFill>
                  <a:schemeClr val="tx1"/>
                </a:solidFill>
              </a:rPr>
              <a:t> Substance Abuse </a:t>
            </a:r>
            <a:r>
              <a:rPr lang="en-US" sz="1800" b="1" dirty="0">
                <a:solidFill>
                  <a:schemeClr val="tx1"/>
                </a:solidFill>
              </a:rPr>
              <a:t>Treatment in Chittenden County by Drug Type</a:t>
            </a:r>
          </a:p>
        </c:rich>
      </c:tx>
      <c:layout>
        <c:manualLayout>
          <c:xMode val="edge"/>
          <c:yMode val="edge"/>
          <c:x val="0.10953790631940238"/>
          <c:y val="4.511278195488724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7787536173362949E-2"/>
          <c:y val="0.13556390977443614"/>
          <c:w val="0.92298169459586799"/>
          <c:h val="0.72139502299054725"/>
        </c:manualLayout>
      </c:layout>
      <c:lineChart>
        <c:grouping val="standard"/>
        <c:varyColors val="0"/>
        <c:ser>
          <c:idx val="0"/>
          <c:order val="0"/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Sheet1!$B$2:$G$2</c:f>
              <c:numCache>
                <c:formatCode>General</c:formatCode>
                <c:ptCount val="6"/>
                <c:pt idx="0">
                  <c:v>931</c:v>
                </c:pt>
                <c:pt idx="1">
                  <c:v>1012</c:v>
                </c:pt>
                <c:pt idx="2">
                  <c:v>948</c:v>
                </c:pt>
                <c:pt idx="3">
                  <c:v>838</c:v>
                </c:pt>
                <c:pt idx="4">
                  <c:v>968</c:v>
                </c:pt>
                <c:pt idx="5">
                  <c:v>892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830-414E-B3F7-B67A08292B59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Alcohol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</c:numCache>
                  </c:numRef>
                </c15:cat>
              </c15:filteredCategoryTitle>
            </c:ext>
          </c:extLst>
        </c:ser>
        <c:ser>
          <c:idx val="1"/>
          <c:order val="1"/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5830-414E-B3F7-B67A08292B5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9845716400834516E-3"/>
                  <c:y val="1.77068655891697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5830-414E-B3F7-B67A08292B5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Sheet1!$B$3:$G$3</c:f>
              <c:numCache>
                <c:formatCode>General</c:formatCode>
                <c:ptCount val="6"/>
                <c:pt idx="0">
                  <c:v>695</c:v>
                </c:pt>
                <c:pt idx="1">
                  <c:v>732</c:v>
                </c:pt>
                <c:pt idx="2">
                  <c:v>837</c:v>
                </c:pt>
                <c:pt idx="3">
                  <c:v>995</c:v>
                </c:pt>
                <c:pt idx="4">
                  <c:v>1348</c:v>
                </c:pt>
                <c:pt idx="5">
                  <c:v>1390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830-414E-B3F7-B67A08292B59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Sheet1!$A$3</c15:sqref>
                        </c15:formulaRef>
                      </c:ext>
                    </c:extLst>
                    <c:strCache>
                      <c:ptCount val="1"/>
                      <c:pt idx="0">
                        <c:v>Opioids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</c:numCache>
                  </c:numRef>
                </c15:cat>
              </c15:filteredCategoryTitle>
            </c:ext>
          </c:extLst>
        </c:ser>
        <c:ser>
          <c:idx val="2"/>
          <c:order val="2"/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Sheet1!$B$4:$G$4</c:f>
              <c:numCache>
                <c:formatCode>General</c:formatCode>
                <c:ptCount val="6"/>
                <c:pt idx="0">
                  <c:v>465</c:v>
                </c:pt>
                <c:pt idx="1">
                  <c:v>472</c:v>
                </c:pt>
                <c:pt idx="2">
                  <c:v>430</c:v>
                </c:pt>
                <c:pt idx="3">
                  <c:v>418</c:v>
                </c:pt>
                <c:pt idx="4">
                  <c:v>469</c:v>
                </c:pt>
                <c:pt idx="5">
                  <c:v>481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830-414E-B3F7-B67A08292B59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Sheet1!$A$4</c15:sqref>
                        </c15:formulaRef>
                      </c:ext>
                    </c:extLst>
                    <c:strCache>
                      <c:ptCount val="1"/>
                      <c:pt idx="0">
                        <c:v>Marijuana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</c:numCache>
                  </c:numRef>
                </c15:cat>
              </c15:filteredCategoryTitle>
            </c:ext>
          </c:extLst>
        </c:ser>
        <c:ser>
          <c:idx val="3"/>
          <c:order val="3"/>
          <c:spPr>
            <a:ln w="444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Sheet1!$B$5:$G$5</c:f>
              <c:numCache>
                <c:formatCode>General</c:formatCode>
                <c:ptCount val="6"/>
                <c:pt idx="0">
                  <c:v>146</c:v>
                </c:pt>
                <c:pt idx="1">
                  <c:v>151</c:v>
                </c:pt>
                <c:pt idx="2">
                  <c:v>141</c:v>
                </c:pt>
                <c:pt idx="3">
                  <c:v>125</c:v>
                </c:pt>
                <c:pt idx="4">
                  <c:v>114</c:v>
                </c:pt>
                <c:pt idx="5">
                  <c:v>130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830-414E-B3F7-B67A08292B59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Sheet1!$A$5</c15:sqref>
                        </c15:formulaRef>
                      </c:ext>
                    </c:extLst>
                    <c:strCache>
                      <c:ptCount val="1"/>
                      <c:pt idx="0">
                        <c:v>Other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3604032"/>
        <c:axId val="213605992"/>
      </c:lineChart>
      <c:catAx>
        <c:axId val="21360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213605992"/>
        <c:crosses val="autoZero"/>
        <c:auto val="1"/>
        <c:lblAlgn val="ctr"/>
        <c:lblOffset val="100"/>
        <c:noMultiLvlLbl val="0"/>
      </c:catAx>
      <c:valAx>
        <c:axId val="213605992"/>
        <c:scaling>
          <c:orientation val="minMax"/>
          <c:max val="14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213604032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Franklin Gothic Book" panose="020B0503020102020204" pitchFamily="34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800" b="1" i="0" u="none" strike="noStrike" kern="1200" spc="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en-US" sz="1800" b="1" dirty="0">
                <a:solidFill>
                  <a:schemeClr val="tx1"/>
                </a:solidFill>
              </a:rPr>
              <a:t>Number of Accidental</a:t>
            </a:r>
            <a:r>
              <a:rPr lang="en-US" sz="1800" b="1" baseline="0" dirty="0">
                <a:solidFill>
                  <a:schemeClr val="tx1"/>
                </a:solidFill>
              </a:rPr>
              <a:t> Fatal Overdoses Involving Opioids in Chittenden County by Opioid Type</a:t>
            </a:r>
          </a:p>
        </c:rich>
      </c:tx>
      <c:layout>
        <c:manualLayout>
          <c:xMode val="edge"/>
          <c:yMode val="edge"/>
          <c:x val="0.12524833434282259"/>
          <c:y val="4.54545454545454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800" b="1" i="0" u="none" strike="noStrike" kern="1200" spc="0" baseline="0">
              <a:solidFill>
                <a:schemeClr val="tx1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8009455548825632E-2"/>
          <c:y val="0.13675972321641613"/>
          <c:w val="0.92228968975031955"/>
          <c:h val="0.7257917760279967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44450"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9.25925925925926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5C4-4B05-A690-3A6ED9CB43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25400" cap="rnd">
                <a:solidFill>
                  <a:schemeClr val="tx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val>
            <c:numRef>
              <c:f>Sheet1!$B$2:$B$8</c:f>
              <c:numCache>
                <c:formatCode>General</c:formatCode>
                <c:ptCount val="7"/>
                <c:pt idx="0">
                  <c:v>13</c:v>
                </c:pt>
                <c:pt idx="1">
                  <c:v>17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3C7-4CE6-80D9-371822888191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All Opioids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658112"/>
        <c:axId val="213658504"/>
      </c:barChart>
      <c:lineChart>
        <c:grouping val="standard"/>
        <c:varyColors val="0"/>
        <c:ser>
          <c:idx val="1"/>
          <c:order val="1"/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3C7-4CE6-80D9-37182288819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Sheet1!$C$2:$C$8</c:f>
              <c:numCache>
                <c:formatCode>General</c:formatCode>
                <c:ptCount val="7"/>
                <c:pt idx="0">
                  <c:v>12</c:v>
                </c:pt>
                <c:pt idx="1">
                  <c:v>13</c:v>
                </c:pt>
                <c:pt idx="2">
                  <c:v>11</c:v>
                </c:pt>
                <c:pt idx="3">
                  <c:v>14</c:v>
                </c:pt>
                <c:pt idx="4">
                  <c:v>7</c:v>
                </c:pt>
                <c:pt idx="5">
                  <c:v>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13C7-4CE6-80D9-371822888191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Rx Opioid (No Fentanyl)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</c:numCache>
                  </c:numRef>
                </c15:cat>
              </c15:filteredCategoryTitle>
            </c:ext>
          </c:extLst>
        </c:ser>
        <c:ser>
          <c:idx val="2"/>
          <c:order val="2"/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13C7-4CE6-80D9-37182288819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Sheet1!$D$2:$D$8</c:f>
              <c:numCache>
                <c:formatCode>General</c:formatCode>
                <c:ptCount val="7"/>
                <c:pt idx="0">
                  <c:v>1</c:v>
                </c:pt>
                <c:pt idx="1">
                  <c:v>4</c:v>
                </c:pt>
                <c:pt idx="2">
                  <c:v>7</c:v>
                </c:pt>
                <c:pt idx="3">
                  <c:v>6</c:v>
                </c:pt>
                <c:pt idx="4">
                  <c:v>17</c:v>
                </c:pt>
                <c:pt idx="5">
                  <c:v>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13C7-4CE6-80D9-371822888191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Heroin &amp; Fentanyl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658112"/>
        <c:axId val="213658504"/>
      </c:lineChart>
      <c:catAx>
        <c:axId val="21365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213658504"/>
        <c:crosses val="autoZero"/>
        <c:auto val="1"/>
        <c:lblAlgn val="ctr"/>
        <c:lblOffset val="100"/>
        <c:noMultiLvlLbl val="0"/>
      </c:catAx>
      <c:valAx>
        <c:axId val="213658504"/>
        <c:scaling>
          <c:orientation val="minMax"/>
          <c:max val="24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213658112"/>
        <c:crosses val="autoZero"/>
        <c:crossBetween val="between"/>
        <c:majorUnit val="6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en-US" sz="1800" dirty="0"/>
              <a:t>VT Children Under</a:t>
            </a:r>
            <a:r>
              <a:rPr lang="en-US" sz="1800" baseline="0" dirty="0"/>
              <a:t> </a:t>
            </a:r>
            <a:r>
              <a:rPr lang="en-US" sz="1800" dirty="0"/>
              <a:t>6</a:t>
            </a:r>
            <a:r>
              <a:rPr lang="en-US" sz="1800" baseline="0" dirty="0"/>
              <a:t> </a:t>
            </a:r>
            <a:r>
              <a:rPr lang="en-US" sz="1800" dirty="0"/>
              <a:t>in Care by Type, 2015</a:t>
            </a:r>
          </a:p>
        </c:rich>
      </c:tx>
      <c:layout>
        <c:manualLayout>
          <c:xMode val="edge"/>
          <c:yMode val="edge"/>
          <c:x val="0.19121677098055048"/>
          <c:y val="7.62085421140539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712531125916953"/>
          <c:y val="0.17756859937962305"/>
          <c:w val="0.60634766807995144"/>
          <c:h val="0.7165926986399426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64-43D1-86A0-905AE52A17D3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64-43D1-86A0-905AE52A17D3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64-43D1-86A0-905AE52A17D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64-43D1-86A0-905AE52A17D3}"/>
              </c:ext>
            </c:extLst>
          </c:dPt>
          <c:dLbls>
            <c:dLbl>
              <c:idx val="0"/>
              <c:layout>
                <c:manualLayout>
                  <c:x val="-1.0683760683760685E-3"/>
                  <c:y val="0.26634514435695539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 b="0" i="0" u="none" strike="noStrike" kern="1200" baseline="0">
                        <a:solidFill>
                          <a:prstClr val="black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defRPr>
                    </a:pPr>
                    <a:r>
                      <a:rPr lang="en-US" sz="1400" b="0" i="0" baseline="0" dirty="0" smtClean="0"/>
                      <a:t>In Care Due to Guardian Opioid Use Issues</a:t>
                    </a:r>
                    <a:r>
                      <a:rPr lang="en-US" sz="1400" b="1" i="0" baseline="0" dirty="0" smtClean="0"/>
                      <a:t/>
                    </a:r>
                    <a:br>
                      <a:rPr lang="en-US" sz="1400" b="1" i="0" baseline="0" dirty="0" smtClean="0"/>
                    </a:br>
                    <a:r>
                      <a:rPr lang="en-US" sz="1400" b="1" i="0" baseline="0" dirty="0" smtClean="0"/>
                      <a:t>51%</a:t>
                    </a:r>
                    <a:endParaRPr lang="en-US" sz="1400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 b="0">
                        <a:solidFill>
                          <a:prstClr val="black"/>
                        </a:solidFill>
                      </a:defRPr>
                    </a:pPr>
                    <a:r>
                      <a:rPr lang="en-US" sz="1400" b="1" dirty="0" smtClean="0"/>
                      <a:t>, </a:t>
                    </a:r>
                    <a:r>
                      <a:rPr lang="en-US" sz="1400" b="1" dirty="0"/>
                      <a:t>(N = 276)</a:t>
                    </a:r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white">
                      <a:lumMod val="6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 marL="0" marR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400" b="0" i="0" u="none" strike="noStrike" kern="1200" baseline="0">
                      <a:solidFill>
                        <a:prstClr val="black"/>
                      </a:solidFill>
                      <a:latin typeface="Franklin Gothic Book" panose="020B05030201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864-43D1-86A0-905AE52A17D3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26568"/>
                        <a:gd name="adj2" fmla="val -101225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3501413284877846"/>
                      <c:h val="0.1345480394496142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373125715054849"/>
                  <c:y val="0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 b="0" i="0" u="none" strike="noStrike" kern="1200" baseline="0">
                        <a:solidFill>
                          <a:prstClr val="black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defRPr>
                    </a:pPr>
                    <a:r>
                      <a:rPr lang="en-US" sz="1400" b="0" i="0" baseline="0" dirty="0" smtClean="0"/>
                      <a:t>In Care Due to Guardian Non-Opioid Substance Use Issues</a:t>
                    </a:r>
                    <a:r>
                      <a:rPr lang="en-US" sz="1400" b="1" i="0" baseline="0" dirty="0" smtClean="0"/>
                      <a:t/>
                    </a:r>
                    <a:br>
                      <a:rPr lang="en-US" sz="1400" b="1" i="0" baseline="0" dirty="0" smtClean="0"/>
                    </a:br>
                    <a:r>
                      <a:rPr lang="en-US" sz="1400" b="1" i="0" baseline="0" dirty="0" smtClean="0"/>
                      <a:t>13%</a:t>
                    </a:r>
                    <a:endParaRPr lang="en-US" sz="1400" b="0" i="0" baseline="0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 b="0">
                        <a:solidFill>
                          <a:prstClr val="black"/>
                        </a:solidFill>
                      </a:defRPr>
                    </a:pPr>
                    <a:r>
                      <a:rPr lang="en-US" sz="1400" b="1" baseline="0" dirty="0" smtClean="0"/>
                      <a:t>, </a:t>
                    </a:r>
                    <a:r>
                      <a:rPr lang="en-US" sz="1400" b="1" baseline="0" dirty="0"/>
                      <a:t>(N = 60)</a:t>
                    </a:r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white">
                      <a:lumMod val="6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 marL="0" marR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400" b="0" i="0" u="none" strike="noStrike" kern="1200" baseline="0">
                      <a:solidFill>
                        <a:prstClr val="black"/>
                      </a:solidFill>
                      <a:latin typeface="Franklin Gothic Book" panose="020B05030201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864-43D1-86A0-905AE52A17D3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82451"/>
                        <a:gd name="adj2" fmla="val -26558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4680195068209063"/>
                      <c:h val="0.2247354497354497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3.6324618076586573E-2"/>
                  <c:y val="2.706195816432037E-4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defRPr>
                    </a:pPr>
                    <a:r>
                      <a:rPr lang="en-US" sz="1400" b="0" dirty="0" smtClean="0"/>
                      <a:t>In Care Not Due to Guardian</a:t>
                    </a:r>
                    <a:r>
                      <a:rPr lang="en-US" sz="1400" b="0" baseline="0" dirty="0" smtClean="0"/>
                      <a:t> Substance Use Issues</a:t>
                    </a:r>
                    <a:r>
                      <a:rPr lang="en-US" sz="1400" b="0" dirty="0"/>
                      <a:t>
</a:t>
                    </a:r>
                    <a:r>
                      <a:rPr lang="en-US" sz="1400" b="1" dirty="0" smtClean="0"/>
                      <a:t>36%</a:t>
                    </a:r>
                  </a:p>
                  <a:p>
                    <a:pPr>
                      <a:defRPr sz="1400" b="0"/>
                    </a:pPr>
                    <a:r>
                      <a:rPr lang="en-US" sz="1400" b="1" dirty="0" smtClean="0"/>
                      <a:t>,</a:t>
                    </a:r>
                    <a:r>
                      <a:rPr lang="en-US" sz="1400" b="1" baseline="0" dirty="0" smtClean="0"/>
                      <a:t> </a:t>
                    </a:r>
                    <a:r>
                      <a:rPr lang="en-US" sz="1400" b="1" baseline="0" dirty="0"/>
                      <a:t>(N = 194)</a:t>
                    </a:r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white">
                      <a:lumMod val="6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864-43D1-86A0-905AE52A17D3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41888"/>
                        <a:gd name="adj2" fmla="val 85838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3459058358445931"/>
                      <c:h val="0.23029038036912053"/>
                    </c:manualLayout>
                  </c15:layout>
                </c:ext>
              </c:extLst>
            </c:dLbl>
            <c:spPr>
              <a:solidFill>
                <a:prstClr val="white"/>
              </a:solidFill>
              <a:ln>
                <a:solidFill>
                  <a:prstClr val="white">
                    <a:lumMod val="6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val>
            <c:numRef>
              <c:f>Sheet1!$B$2:$B$4</c:f>
              <c:numCache>
                <c:formatCode>General</c:formatCode>
                <c:ptCount val="3"/>
                <c:pt idx="0">
                  <c:v>276</c:v>
                </c:pt>
                <c:pt idx="1">
                  <c:v>69</c:v>
                </c:pt>
                <c:pt idx="2">
                  <c:v>194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864-43D1-86A0-905AE52A17D3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Sheet1!$A$2:$A$4</c15:sqref>
                        </c15:formulaRef>
                      </c:ext>
                    </c:extLst>
                    <c:strCache>
                      <c:ptCount val="3"/>
                      <c:pt idx="0">
                        <c:v>In Care Due to Guardian Opioid Use Issues</c:v>
                      </c:pt>
                      <c:pt idx="1">
                        <c:v>In Care Due to Other Guardian Substance Use Issues</c:v>
                      </c:pt>
                      <c:pt idx="2">
                        <c:v>In Care NOT Due to Guardian Substance Use Issues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8C92-FB04-4FC8-86B8-5D2D50337C31}" type="datetimeFigureOut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D86D-F353-4B42-93E7-7EC512239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8C92-FB04-4FC8-86B8-5D2D50337C31}" type="datetimeFigureOut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D86D-F353-4B42-93E7-7EC512239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91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8C92-FB04-4FC8-86B8-5D2D50337C31}" type="datetimeFigureOut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D86D-F353-4B42-93E7-7EC512239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17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8C92-FB04-4FC8-86B8-5D2D50337C31}" type="datetimeFigureOut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D86D-F353-4B42-93E7-7EC512239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8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8C92-FB04-4FC8-86B8-5D2D50337C31}" type="datetimeFigureOut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D86D-F353-4B42-93E7-7EC512239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66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8C92-FB04-4FC8-86B8-5D2D50337C31}" type="datetimeFigureOut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D86D-F353-4B42-93E7-7EC512239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42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8C92-FB04-4FC8-86B8-5D2D50337C31}" type="datetimeFigureOut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D86D-F353-4B42-93E7-7EC512239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284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8C92-FB04-4FC8-86B8-5D2D50337C31}" type="datetimeFigureOut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D86D-F353-4B42-93E7-7EC512239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58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8C92-FB04-4FC8-86B8-5D2D50337C31}" type="datetimeFigureOut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D86D-F353-4B42-93E7-7EC512239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35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8C92-FB04-4FC8-86B8-5D2D50337C31}" type="datetimeFigureOut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D86D-F353-4B42-93E7-7EC512239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194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8C92-FB04-4FC8-86B8-5D2D50337C31}" type="datetimeFigureOut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D86D-F353-4B42-93E7-7EC512239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9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08C92-FB04-4FC8-86B8-5D2D50337C31}" type="datetimeFigureOut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1D86D-F353-4B42-93E7-7EC512239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30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ealthvermont.gov/research/documents/databrief_drug_related_fatalities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2399" y="685800"/>
            <a:ext cx="11430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Franklin Gothic Book" panose="020B0503020102020204" pitchFamily="34" charset="0"/>
              </a:rPr>
              <a:t>Vermont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Franklin Gothic Book" panose="020B0503020102020204" pitchFamily="34" charset="0"/>
              </a:rPr>
              <a:t>treatment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</a:rPr>
              <a:t>levels</a:t>
            </a:r>
            <a:r>
              <a:rPr kumimoji="0" lang="en-US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</a:rPr>
              <a:t> have </a:t>
            </a:r>
            <a:r>
              <a:rPr lang="en-US" sz="20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increased consistently</a:t>
            </a:r>
            <a:r>
              <a:rPr lang="en-US" sz="2000" dirty="0">
                <a:solidFill>
                  <a:prstClr val="black"/>
                </a:solidFill>
                <a:latin typeface="Franklin Gothic Book" panose="020B0503020102020204" pitchFamily="34" charset="0"/>
              </a:rPr>
              <a:t>, and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Franklin Gothic Book" panose="020B0503020102020204" pitchFamily="34" charset="0"/>
              </a:rPr>
              <a:t>waitlist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</a:rPr>
              <a:t>volumes are now starting to fall</a:t>
            </a:r>
            <a:r>
              <a:rPr kumimoji="0" lang="en-US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</a:rPr>
              <a:t>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419" y="38101"/>
            <a:ext cx="1908955" cy="457199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2" name="TextBox 1"/>
          <p:cNvSpPr txBox="1"/>
          <p:nvPr/>
        </p:nvSpPr>
        <p:spPr>
          <a:xfrm>
            <a:off x="6096000" y="6172200"/>
            <a:ext cx="594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Data Source: Vermont Department of Health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xmlns="" id="{86047E3B-CFF3-43C8-9064-458AB274AA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1872310"/>
              </p:ext>
            </p:extLst>
          </p:nvPr>
        </p:nvGraphicFramePr>
        <p:xfrm>
          <a:off x="152399" y="1143000"/>
          <a:ext cx="5943601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xmlns="" id="{86047E3B-CFF3-43C8-9064-458AB274AA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8536398"/>
              </p:ext>
            </p:extLst>
          </p:nvPr>
        </p:nvGraphicFramePr>
        <p:xfrm>
          <a:off x="6096000" y="1143000"/>
          <a:ext cx="5943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52400" y="109835"/>
            <a:ext cx="1188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Franklin Gothic Book" panose="020B0503020102020204" pitchFamily="34" charset="0"/>
              </a:rPr>
              <a:t>Vermont Average </a:t>
            </a:r>
            <a:r>
              <a:rPr lang="en-US" sz="2200" dirty="0" smtClean="0">
                <a:latin typeface="Franklin Gothic Book" panose="020B0503020102020204" pitchFamily="34" charset="0"/>
              </a:rPr>
              <a:t>Hub Treatment </a:t>
            </a:r>
            <a:r>
              <a:rPr lang="en-US" sz="2200" dirty="0">
                <a:latin typeface="Franklin Gothic Book" panose="020B0503020102020204" pitchFamily="34" charset="0"/>
              </a:rPr>
              <a:t>&amp; Waitlist Volumes 2014 - 2016</a:t>
            </a:r>
          </a:p>
        </p:txBody>
      </p:sp>
    </p:spTree>
    <p:extLst>
      <p:ext uri="{BB962C8B-B14F-4D97-AF65-F5344CB8AC3E}">
        <p14:creationId xmlns:p14="http://schemas.microsoft.com/office/powerpoint/2010/main" val="1141135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2399" y="697468"/>
            <a:ext cx="11430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Opioid treatment </a:t>
            </a:r>
            <a:r>
              <a:rPr lang="en-US" sz="2000" dirty="0">
                <a:latin typeface="Franklin Gothic Book" panose="020B0503020102020204" pitchFamily="34" charset="0"/>
              </a:rPr>
              <a:t>accounted for </a:t>
            </a:r>
            <a:r>
              <a:rPr lang="en-US" sz="2000" b="1" dirty="0">
                <a:latin typeface="Franklin Gothic Book" panose="020B0503020102020204" pitchFamily="34" charset="0"/>
              </a:rPr>
              <a:t>48% of total SA treatment </a:t>
            </a:r>
            <a:r>
              <a:rPr lang="en-US" sz="2000" dirty="0">
                <a:latin typeface="Franklin Gothic Book" panose="020B0503020102020204" pitchFamily="34" charset="0"/>
              </a:rPr>
              <a:t>in Chittenden County in 2015.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419" y="38101"/>
            <a:ext cx="1908955" cy="457199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2" name="TextBox 1"/>
          <p:cNvSpPr txBox="1"/>
          <p:nvPr/>
        </p:nvSpPr>
        <p:spPr>
          <a:xfrm>
            <a:off x="6096000" y="6172200"/>
            <a:ext cx="594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Data Source: </a:t>
            </a:r>
            <a:r>
              <a:rPr lang="en-US" sz="1400" dirty="0"/>
              <a:t>Vermont Substance Abuse Treatment Information System (SATIS)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" y="109835"/>
            <a:ext cx="1188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Franklin Gothic Book" panose="020B0503020102020204" pitchFamily="34" charset="0"/>
              </a:rPr>
              <a:t>Chittenden County Substance Abuse Treatment, 2010 - 2015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xmlns="" id="{2FBC0F30-1C4B-42A4-B825-06BFAECE77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1668879"/>
              </p:ext>
            </p:extLst>
          </p:nvPr>
        </p:nvGraphicFramePr>
        <p:xfrm>
          <a:off x="152400" y="1143000"/>
          <a:ext cx="11887200" cy="506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4969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419" y="38101"/>
            <a:ext cx="1908955" cy="457199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5" name="TextBox 4"/>
          <p:cNvSpPr txBox="1"/>
          <p:nvPr/>
        </p:nvSpPr>
        <p:spPr>
          <a:xfrm>
            <a:off x="152400" y="109835"/>
            <a:ext cx="1188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Chittenden County Opioid-Related Accidental Fatal Overdoses, 2010 - 2015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742106416"/>
              </p:ext>
            </p:extLst>
          </p:nvPr>
        </p:nvGraphicFramePr>
        <p:xfrm>
          <a:off x="152400" y="1143000"/>
          <a:ext cx="11887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981200" y="6172200"/>
            <a:ext cx="1005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Data Source: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  <a:hlinkClick r:id="rId4"/>
              </a:rPr>
              <a:t>http://healthvermont.gov/research/documents/databrief_drug_related_fatalities.pdf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685800"/>
            <a:ext cx="1143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Franklin Gothic Book" panose="020B0503020102020204" pitchFamily="34" charset="0"/>
              </a:rPr>
              <a:t>Initial figures suggest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</a:rPr>
              <a:t>opioid related </a:t>
            </a:r>
            <a:r>
              <a:rPr lang="en-US" sz="2000" dirty="0">
                <a:latin typeface="Franklin Gothic Book" panose="020B0503020102020204" pitchFamily="34" charset="0"/>
              </a:rPr>
              <a:t>fatal overdoses may</a:t>
            </a:r>
            <a:r>
              <a:rPr lang="en-US" sz="2000" b="1" dirty="0">
                <a:latin typeface="Franklin Gothic Book" panose="020B0503020102020204" pitchFamily="34" charset="0"/>
              </a:rPr>
              <a:t> continue to rise </a:t>
            </a:r>
            <a:r>
              <a:rPr lang="en-US" sz="2000" dirty="0">
                <a:latin typeface="Franklin Gothic Book" panose="020B0503020102020204" pitchFamily="34" charset="0"/>
              </a:rPr>
              <a:t>in 2016.</a:t>
            </a:r>
          </a:p>
        </p:txBody>
      </p:sp>
    </p:spTree>
    <p:extLst>
      <p:ext uri="{BB962C8B-B14F-4D97-AF65-F5344CB8AC3E}">
        <p14:creationId xmlns:p14="http://schemas.microsoft.com/office/powerpoint/2010/main" val="3145738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419" y="38101"/>
            <a:ext cx="1908955" cy="457199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5" name="TextBox 4"/>
          <p:cNvSpPr txBox="1"/>
          <p:nvPr/>
        </p:nvSpPr>
        <p:spPr>
          <a:xfrm>
            <a:off x="152400" y="109835"/>
            <a:ext cx="1188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Franklin Gothic Book" panose="020B0503020102020204" pitchFamily="34" charset="0"/>
              </a:rPr>
              <a:t>Department for Children &amp; Families, VT Children under 6 in Care, 2015</a:t>
            </a:r>
          </a:p>
        </p:txBody>
      </p:sp>
      <p:graphicFrame>
        <p:nvGraphicFramePr>
          <p:cNvPr id="24" name="Chart 23"/>
          <p:cNvGraphicFramePr/>
          <p:nvPr>
            <p:extLst>
              <p:ext uri="{D42A27DB-BD31-4B8C-83A1-F6EECF244321}">
                <p14:modId xmlns:p14="http://schemas.microsoft.com/office/powerpoint/2010/main" val="3765947416"/>
              </p:ext>
            </p:extLst>
          </p:nvPr>
        </p:nvGraphicFramePr>
        <p:xfrm>
          <a:off x="152400" y="1143000"/>
          <a:ext cx="5943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466316"/>
              </p:ext>
            </p:extLst>
          </p:nvPr>
        </p:nvGraphicFramePr>
        <p:xfrm>
          <a:off x="6324600" y="2017931"/>
          <a:ext cx="5715000" cy="2149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0">
                  <a:extLst>
                    <a:ext uri="{9D8B030D-6E8A-4147-A177-3AD203B41FA5}">
                      <a16:colId xmlns:a16="http://schemas.microsoft.com/office/drawing/2014/main" xmlns="" val="4032308512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xmlns="" val="24585762"/>
                    </a:ext>
                  </a:extLst>
                </a:gridCol>
              </a:tblGrid>
              <a:tr h="4425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Child Age in Years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 Number of Children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 in Care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8205719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0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11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452396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8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3913412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7823228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2846186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7606582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715791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Grand Total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44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81064617"/>
                  </a:ext>
                </a:extLst>
              </a:tr>
            </a:tbl>
          </a:graphicData>
        </a:graphic>
      </p:graphicFrame>
      <p:sp>
        <p:nvSpPr>
          <p:cNvPr id="7" name="Rectangle: Rounded Corners 6"/>
          <p:cNvSpPr/>
          <p:nvPr/>
        </p:nvSpPr>
        <p:spPr>
          <a:xfrm>
            <a:off x="6324600" y="4572000"/>
            <a:ext cx="5715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15.94% </a:t>
            </a:r>
            <a:r>
              <a:rPr lang="en-US" dirty="0">
                <a:solidFill>
                  <a:schemeClr val="bg1"/>
                </a:solidFill>
                <a:latin typeface="Franklin Gothic Book" panose="020B0503020102020204" pitchFamily="34" charset="0"/>
              </a:rPr>
              <a:t>of the total youth under six who came into custody due to a guardian’s opioid abuse did so in Chittenden County (44 of 276 cases)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24600" y="1305580"/>
            <a:ext cx="5715000" cy="523220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en-US" b="1" dirty="0">
                <a:latin typeface="Franklin Gothic Book" panose="020B0503020102020204" pitchFamily="34" charset="0"/>
              </a:rPr>
              <a:t>Age Distribution of Children Under 6 </a:t>
            </a:r>
          </a:p>
          <a:p>
            <a:pPr algn="ctr"/>
            <a:r>
              <a:rPr lang="en-US" sz="1600" dirty="0">
                <a:latin typeface="Franklin Gothic Book" panose="020B0503020102020204" pitchFamily="34" charset="0"/>
              </a:rPr>
              <a:t>in Care Due to Guardian Opioid Issues, Chittenden County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706099"/>
            <a:ext cx="1143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Franklin Gothic Book" panose="020B0503020102020204" pitchFamily="34" charset="0"/>
              </a:rPr>
              <a:t>The majority of cases with children under 6 involve </a:t>
            </a:r>
            <a:r>
              <a:rPr lang="en-US" sz="2000" b="1" dirty="0">
                <a:latin typeface="Franklin Gothic Book" panose="020B0503020102020204" pitchFamily="34" charset="0"/>
              </a:rPr>
              <a:t>guardian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Franklin Gothic Book" panose="020B0503020102020204" pitchFamily="34" charset="0"/>
              </a:rPr>
              <a:t> opioid abuse </a:t>
            </a:r>
            <a:r>
              <a:rPr lang="en-US" sz="2000" dirty="0">
                <a:latin typeface="Franklin Gothic Book" panose="020B0503020102020204" pitchFamily="34" charset="0"/>
              </a:rPr>
              <a:t>or related issues.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0" y="6172200"/>
            <a:ext cx="594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Franklin Gothic Book" panose="020B0503020102020204" pitchFamily="34" charset="0"/>
              </a:rPr>
              <a:t>Data Source: Vermont Department for Children and Families</a:t>
            </a:r>
          </a:p>
        </p:txBody>
      </p:sp>
    </p:spTree>
    <p:extLst>
      <p:ext uri="{BB962C8B-B14F-4D97-AF65-F5344CB8AC3E}">
        <p14:creationId xmlns:p14="http://schemas.microsoft.com/office/powerpoint/2010/main" val="1304796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Microsoft Office PowerPoint</Application>
  <PresentationFormat>Widescreen</PresentationFormat>
  <Paragraphs>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Franklin Gothic Book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2017-02-16T20:17:45Z</dcterms:created>
  <dcterms:modified xsi:type="dcterms:W3CDTF">2017-02-16T20:18:19Z</dcterms:modified>
</cp:coreProperties>
</file>