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326" r:id="rId3"/>
    <p:sldId id="338" r:id="rId4"/>
    <p:sldId id="339" r:id="rId5"/>
    <p:sldId id="343" r:id="rId6"/>
    <p:sldId id="344" r:id="rId7"/>
    <p:sldId id="34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40" userDrawn="1">
          <p15:clr>
            <a:srgbClr val="A4A3A4"/>
          </p15:clr>
        </p15:guide>
        <p15:guide id="3" orient="horz" pos="576" userDrawn="1">
          <p15:clr>
            <a:srgbClr val="A4A3A4"/>
          </p15:clr>
        </p15:guide>
        <p15:guide id="4" orient="horz" pos="3744" userDrawn="1">
          <p15:clr>
            <a:srgbClr val="A4A3A4"/>
          </p15:clr>
        </p15:guide>
        <p15:guide id="5" pos="7440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10" orient="horz" pos="3168" userDrawn="1">
          <p15:clr>
            <a:srgbClr val="A4A3A4"/>
          </p15:clr>
        </p15:guide>
        <p15:guide id="11" orient="horz" pos="1152" userDrawn="1">
          <p15:clr>
            <a:srgbClr val="A4A3A4"/>
          </p15:clr>
        </p15:guide>
        <p15:guide id="12" orient="horz" pos="1608" userDrawn="1">
          <p15:clr>
            <a:srgbClr val="A4A3A4"/>
          </p15:clr>
        </p15:guide>
        <p15:guide id="13" orient="horz" pos="2760" userDrawn="1">
          <p15:clr>
            <a:srgbClr val="A4A3A4"/>
          </p15:clr>
        </p15:guide>
        <p15:guide id="14" orient="horz" pos="3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EF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86753" autoAdjust="0"/>
  </p:normalViewPr>
  <p:slideViewPr>
    <p:cSldViewPr snapToGrid="0">
      <p:cViewPr varScale="1">
        <p:scale>
          <a:sx n="64" d="100"/>
          <a:sy n="64" d="100"/>
        </p:scale>
        <p:origin x="258" y="108"/>
      </p:cViewPr>
      <p:guideLst>
        <p:guide orient="horz" pos="2160"/>
        <p:guide pos="240"/>
        <p:guide orient="horz" pos="576"/>
        <p:guide orient="horz" pos="3744"/>
        <p:guide pos="7440"/>
        <p:guide pos="3840"/>
        <p:guide orient="horz" pos="3168"/>
        <p:guide orient="horz" pos="1152"/>
        <p:guide orient="horz" pos="1608"/>
        <p:guide orient="horz" pos="2760"/>
        <p:guide orient="horz" pos="35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bpd-btv-fs01\data\.TemporaryItems\NE%20Opioid%20Tab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pd-btv-fs01\data\.TemporaryItems\NE%20Opioid%20Tab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pd-btv-fs01\users\efowler\Documents\Projects\Opiate%20Allegiance%20Event\VT%20Medicare%20Provider%20Utilization%202013-2014%20Detaile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pd-btv-fs01\users\efowler\Documents\Projects\Opiate%20Allegiance%20Event\VT%20Medicare%20Provider%20Utilization%202013-2014%20Detaile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bpd-btv-fs01\users\efowler\Documents\Projects\Opiate%20Allegiance%20Event\NE%20Opioid%20Tab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bpd-btv-fs01\users\efowler\Documents\Projects\Opiate%20Allegiance%20Event\NE%20Opioid%20Tab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Opioid Scripts</a:t>
            </a:r>
            <a:r>
              <a:rPr lang="en-US" baseline="0"/>
              <a:t> Per Beneficiary by State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NE_Fact_Table!$B$4:$D$4</c:f>
              <c:numCache>
                <c:formatCode>0.00</c:formatCode>
                <c:ptCount val="3"/>
                <c:pt idx="0">
                  <c:v>2.6313661451181067</c:v>
                </c:pt>
                <c:pt idx="1">
                  <c:v>2.6233983295703092</c:v>
                </c:pt>
                <c:pt idx="2">
                  <c:v>2.7041184820000002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12-445F-961C-F5863C809E06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NE_Fact_Table!$A$4</c15:sqref>
                        </c15:formulaRef>
                      </c:ext>
                    </c:extLst>
                    <c:strCache>
                      <c:ptCount val="1"/>
                      <c:pt idx="0">
                        <c:v>CT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NE_Fact_Table!$B$3:$D$3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NE_Fact_Table!$B$5:$D$5</c:f>
              <c:numCache>
                <c:formatCode>0.00</c:formatCode>
                <c:ptCount val="3"/>
                <c:pt idx="0">
                  <c:v>2.6737253382632264</c:v>
                </c:pt>
                <c:pt idx="1">
                  <c:v>2.6578982969851275</c:v>
                </c:pt>
                <c:pt idx="2">
                  <c:v>2.7176054839586103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12-445F-961C-F5863C809E06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NE_Fact_Table!$A$5</c15:sqref>
                        </c15:formulaRef>
                      </c:ext>
                    </c:extLst>
                    <c:strCache>
                      <c:ptCount val="1"/>
                      <c:pt idx="0">
                        <c:v>MA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NE_Fact_Table!$B$3:$D$3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NE_Fact_Table!$B$6:$D$6</c:f>
              <c:numCache>
                <c:formatCode>0.00</c:formatCode>
                <c:ptCount val="3"/>
                <c:pt idx="0">
                  <c:v>2.8439759351644667</c:v>
                </c:pt>
                <c:pt idx="1">
                  <c:v>2.8162273558303141</c:v>
                </c:pt>
                <c:pt idx="2">
                  <c:v>2.8890196788833391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12-445F-961C-F5863C809E06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NE_Fact_Table!$A$6</c15:sqref>
                        </c15:formulaRef>
                      </c:ext>
                    </c:extLst>
                    <c:strCache>
                      <c:ptCount val="1"/>
                      <c:pt idx="0">
                        <c:v>ME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NE_Fact_Table!$B$3:$D$3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NE_Fact_Table!$B$7:$D$7</c:f>
              <c:numCache>
                <c:formatCode>0.00</c:formatCode>
                <c:ptCount val="3"/>
                <c:pt idx="0">
                  <c:v>2.7975122303666811</c:v>
                </c:pt>
                <c:pt idx="1">
                  <c:v>2.7453448538470635</c:v>
                </c:pt>
                <c:pt idx="2">
                  <c:v>2.8447965222392213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412-445F-961C-F5863C809E06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NE_Fact_Table!$A$7</c15:sqref>
                        </c15:formulaRef>
                      </c:ext>
                    </c:extLst>
                    <c:strCache>
                      <c:ptCount val="1"/>
                      <c:pt idx="0">
                        <c:v>NH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NE_Fact_Table!$B$3:$D$3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4"/>
          <c:order val="4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NE_Fact_Table!$B$8:$D$8</c:f>
              <c:numCache>
                <c:formatCode>0.00</c:formatCode>
                <c:ptCount val="3"/>
                <c:pt idx="0">
                  <c:v>2.8145782329410536</c:v>
                </c:pt>
                <c:pt idx="1">
                  <c:v>2.8177641766695607</c:v>
                </c:pt>
                <c:pt idx="2">
                  <c:v>2.8437174051836287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412-445F-961C-F5863C809E06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NE_Fact_Table!$A$8</c15:sqref>
                        </c15:formulaRef>
                      </c:ext>
                    </c:extLst>
                    <c:strCache>
                      <c:ptCount val="1"/>
                      <c:pt idx="0">
                        <c:v>RI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NE_Fact_Table!$B$3:$D$3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5"/>
          <c:order val="5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NE_Fact_Table!$B$9:$D$9</c:f>
              <c:numCache>
                <c:formatCode>0.00</c:formatCode>
                <c:ptCount val="3"/>
                <c:pt idx="0">
                  <c:v>3.1961264909999998</c:v>
                </c:pt>
                <c:pt idx="1">
                  <c:v>3.1651182770000057</c:v>
                </c:pt>
                <c:pt idx="2">
                  <c:v>3.3018352153179791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412-445F-961C-F5863C809E06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NE_Fact_Table!$A$9</c15:sqref>
                        </c15:formulaRef>
                      </c:ext>
                    </c:extLst>
                    <c:strCache>
                      <c:ptCount val="1"/>
                      <c:pt idx="0">
                        <c:v>VT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NE_Fact_Table!$B$3:$D$3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925936"/>
        <c:axId val="170886072"/>
      </c:barChart>
      <c:catAx>
        <c:axId val="120925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886072"/>
        <c:crosses val="autoZero"/>
        <c:auto val="1"/>
        <c:lblAlgn val="ctr"/>
        <c:lblOffset val="100"/>
        <c:noMultiLvlLbl val="0"/>
      </c:catAx>
      <c:valAx>
        <c:axId val="170886072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crossAx val="120925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Opioid</a:t>
            </a:r>
            <a:r>
              <a:rPr lang="en-US" baseline="0"/>
              <a:t> Days Supplied Per Beneficiary by State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NE_Fact_Table!$E$4:$G$4</c:f>
              <c:numCache>
                <c:formatCode>0.00</c:formatCode>
                <c:ptCount val="3"/>
                <c:pt idx="0">
                  <c:v>55.711406151098252</c:v>
                </c:pt>
                <c:pt idx="1">
                  <c:v>55.3282351068301</c:v>
                </c:pt>
                <c:pt idx="2">
                  <c:v>56.783696617452193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23-4C93-9E7F-C47C5207FE9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NE_Fact_Table!$A$4</c15:sqref>
                        </c15:formulaRef>
                      </c:ext>
                    </c:extLst>
                    <c:strCache>
                      <c:ptCount val="1"/>
                      <c:pt idx="0">
                        <c:v>CT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NE_Fact_Table!$E$3:$G$3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NE_Fact_Table!$E$5:$G$5</c:f>
              <c:numCache>
                <c:formatCode>0.00</c:formatCode>
                <c:ptCount val="3"/>
                <c:pt idx="0">
                  <c:v>59.156867055779486</c:v>
                </c:pt>
                <c:pt idx="1">
                  <c:v>58.455502325285813</c:v>
                </c:pt>
                <c:pt idx="2">
                  <c:v>59.426939759678305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23-4C93-9E7F-C47C5207FE9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NE_Fact_Table!$A$5</c15:sqref>
                        </c15:formulaRef>
                      </c:ext>
                    </c:extLst>
                    <c:strCache>
                      <c:ptCount val="1"/>
                      <c:pt idx="0">
                        <c:v>MA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NE_Fact_Table!$E$3:$G$3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NE_Fact_Table!$E$6:$G$6</c:f>
              <c:numCache>
                <c:formatCode>0.00</c:formatCode>
                <c:ptCount val="3"/>
                <c:pt idx="0">
                  <c:v>63.763944766587912</c:v>
                </c:pt>
                <c:pt idx="1">
                  <c:v>62.770512727706453</c:v>
                </c:pt>
                <c:pt idx="2">
                  <c:v>64.145383906604579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23-4C93-9E7F-C47C5207FE9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NE_Fact_Table!$A$6</c15:sqref>
                        </c15:formulaRef>
                      </c:ext>
                    </c:extLst>
                    <c:strCache>
                      <c:ptCount val="1"/>
                      <c:pt idx="0">
                        <c:v>ME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NE_Fact_Table!$E$3:$G$3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NE_Fact_Table!$E$7:$G$7</c:f>
              <c:numCache>
                <c:formatCode>0.00</c:formatCode>
                <c:ptCount val="3"/>
                <c:pt idx="0">
                  <c:v>58.90775301258244</c:v>
                </c:pt>
                <c:pt idx="1">
                  <c:v>57.486954998857733</c:v>
                </c:pt>
                <c:pt idx="2">
                  <c:v>59.015202540572623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23-4C93-9E7F-C47C5207FE9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NE_Fact_Table!$A$7</c15:sqref>
                        </c15:formulaRef>
                      </c:ext>
                    </c:extLst>
                    <c:strCache>
                      <c:ptCount val="1"/>
                      <c:pt idx="0">
                        <c:v>NH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NE_Fact_Table!$E$3:$G$3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4"/>
          <c:order val="4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NE_Fact_Table!$E$8:$G$8</c:f>
              <c:numCache>
                <c:formatCode>0.00</c:formatCode>
                <c:ptCount val="3"/>
                <c:pt idx="0">
                  <c:v>59.579108327638551</c:v>
                </c:pt>
                <c:pt idx="1">
                  <c:v>59.397702300570742</c:v>
                </c:pt>
                <c:pt idx="2">
                  <c:v>60.089678082139422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23-4C93-9E7F-C47C5207FE9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NE_Fact_Table!$A$8</c15:sqref>
                        </c15:formulaRef>
                      </c:ext>
                    </c:extLst>
                    <c:strCache>
                      <c:ptCount val="1"/>
                      <c:pt idx="0">
                        <c:v>RI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NE_Fact_Table!$E$3:$G$3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ser>
          <c:idx val="5"/>
          <c:order val="5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NE_Fact_Table!$E$9:$G$9</c:f>
              <c:numCache>
                <c:formatCode>0.00</c:formatCode>
                <c:ptCount val="3"/>
                <c:pt idx="0">
                  <c:v>69.0856780875054</c:v>
                </c:pt>
                <c:pt idx="1">
                  <c:v>68.26897138925905</c:v>
                </c:pt>
                <c:pt idx="2">
                  <c:v>70.331256630000027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123-4C93-9E7F-C47C5207FE9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NE_Fact_Table!$A$9</c15:sqref>
                        </c15:formulaRef>
                      </c:ext>
                    </c:extLst>
                    <c:strCache>
                      <c:ptCount val="1"/>
                      <c:pt idx="0">
                        <c:v>VT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NE_Fact_Table!$E$3:$G$3</c15:sqref>
                        </c15:formulaRef>
                      </c:ext>
                    </c:extLst>
                    <c:strCache>
                      <c:ptCount val="3"/>
                      <c:pt idx="0">
                        <c:v>All Opioids</c:v>
                      </c:pt>
                      <c:pt idx="1">
                        <c:v>Non MAT Opioids</c:v>
                      </c:pt>
                      <c:pt idx="2">
                        <c:v>Most Abused Opioids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886856"/>
        <c:axId val="170887248"/>
      </c:barChart>
      <c:catAx>
        <c:axId val="170886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887248"/>
        <c:crosses val="autoZero"/>
        <c:auto val="1"/>
        <c:lblAlgn val="ctr"/>
        <c:lblOffset val="100"/>
        <c:noMultiLvlLbl val="0"/>
      </c:catAx>
      <c:valAx>
        <c:axId val="17088724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crossAx val="170886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Scripts Per Beneficiary 2013 to 2014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'Avg Rates'!$B$4:$B$6</c:f>
              <c:numCache>
                <c:formatCode>General</c:formatCode>
                <c:ptCount val="3"/>
                <c:pt idx="0">
                  <c:v>3.1391049553797115</c:v>
                </c:pt>
                <c:pt idx="1">
                  <c:v>3.1024831757859066</c:v>
                </c:pt>
                <c:pt idx="2">
                  <c:v>3.2205219070451871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07-40F8-AF68-E9870DF30E32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'Avg Rates'!$B$3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'Avg Rates'!$A$4:$A$6</c15:sqref>
                        </c15:formulaRef>
                      </c:ext>
                    </c:extLst>
                    <c:strCache>
                      <c:ptCount val="3"/>
                      <c:pt idx="0">
                        <c:v>Opioid Scripts per Beneficiary</c:v>
                      </c:pt>
                      <c:pt idx="1">
                        <c:v>Opioid Scripts per Beneficiary (non-MAT)</c:v>
                      </c:pt>
                      <c:pt idx="2">
                        <c:v>Opioid Scripts per Beneficiary (most abused)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'Avg Rates'!$C$4:$C$6</c:f>
              <c:numCache>
                <c:formatCode>General</c:formatCode>
                <c:ptCount val="3"/>
                <c:pt idx="0">
                  <c:v>3.1961264912109759</c:v>
                </c:pt>
                <c:pt idx="1">
                  <c:v>3.1651182771054653</c:v>
                </c:pt>
                <c:pt idx="2">
                  <c:v>3.3018352153179791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07-40F8-AF68-E9870DF30E32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'Avg Rates'!$C$3</c15:sqref>
                        </c15:formulaRef>
                      </c:ext>
                    </c:extLst>
                    <c:strCache>
                      <c:ptCount val="1"/>
                      <c:pt idx="0">
                        <c:v>2014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'Avg Rates'!$A$4:$A$6</c15:sqref>
                        </c15:formulaRef>
                      </c:ext>
                    </c:extLst>
                    <c:strCache>
                      <c:ptCount val="3"/>
                      <c:pt idx="0">
                        <c:v>Opioid Scripts per Beneficiary</c:v>
                      </c:pt>
                      <c:pt idx="1">
                        <c:v>Opioid Scripts per Beneficiary (non-MAT)</c:v>
                      </c:pt>
                      <c:pt idx="2">
                        <c:v>Opioid Scripts per Beneficiary (most abused)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888032"/>
        <c:axId val="170888424"/>
      </c:barChart>
      <c:catAx>
        <c:axId val="170888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888424"/>
        <c:crosses val="autoZero"/>
        <c:auto val="1"/>
        <c:lblAlgn val="ctr"/>
        <c:lblOffset val="100"/>
        <c:noMultiLvlLbl val="0"/>
      </c:catAx>
      <c:valAx>
        <c:axId val="170888424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crossAx val="170888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Opioid Days Supplied</a:t>
            </a:r>
            <a:r>
              <a:rPr lang="en-US" baseline="0"/>
              <a:t> Per Beneficiary 2013-2014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'Avg Rates'!$H$4:$H$6</c:f>
              <c:numCache>
                <c:formatCode>General</c:formatCode>
                <c:ptCount val="3"/>
                <c:pt idx="0">
                  <c:v>67.604979157935048</c:v>
                </c:pt>
                <c:pt idx="1">
                  <c:v>66.441472761546066</c:v>
                </c:pt>
                <c:pt idx="2">
                  <c:v>68.518265599898172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E5-4A65-882E-8AA85106A4AB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'Avg Rates'!$H$3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'Avg Rates'!$G$4:$G$6</c15:sqref>
                        </c15:formulaRef>
                      </c:ext>
                    </c:extLst>
                    <c:strCache>
                      <c:ptCount val="3"/>
                      <c:pt idx="0">
                        <c:v>Days Supplied per Beneficiary</c:v>
                      </c:pt>
                      <c:pt idx="1">
                        <c:v>Days Supplied per Beneficiary (non-MAT)</c:v>
                      </c:pt>
                      <c:pt idx="2">
                        <c:v>Days Supplied per Beneficiary (most abused)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'Avg Rates'!$I$4:$I$6</c:f>
              <c:numCache>
                <c:formatCode>General</c:formatCode>
                <c:ptCount val="3"/>
                <c:pt idx="0">
                  <c:v>69.085678087505471</c:v>
                </c:pt>
                <c:pt idx="1">
                  <c:v>68.26897138925905</c:v>
                </c:pt>
                <c:pt idx="2">
                  <c:v>70.331256627866736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E5-4A65-882E-8AA85106A4AB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'Avg Rates'!$I$3</c15:sqref>
                        </c15:formulaRef>
                      </c:ext>
                    </c:extLst>
                    <c:strCache>
                      <c:ptCount val="1"/>
                      <c:pt idx="0">
                        <c:v>2014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'Avg Rates'!$G$4:$G$6</c15:sqref>
                        </c15:formulaRef>
                      </c:ext>
                    </c:extLst>
                    <c:strCache>
                      <c:ptCount val="3"/>
                      <c:pt idx="0">
                        <c:v>Days Supplied per Beneficiary</c:v>
                      </c:pt>
                      <c:pt idx="1">
                        <c:v>Days Supplied per Beneficiary (non-MAT)</c:v>
                      </c:pt>
                      <c:pt idx="2">
                        <c:v>Days Supplied per Beneficiary (most abused)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889208"/>
        <c:axId val="170889600"/>
      </c:barChart>
      <c:catAx>
        <c:axId val="170889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889600"/>
        <c:crosses val="autoZero"/>
        <c:auto val="1"/>
        <c:lblAlgn val="ctr"/>
        <c:lblOffset val="100"/>
        <c:noMultiLvlLbl val="0"/>
      </c:catAx>
      <c:valAx>
        <c:axId val="170889600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crossAx val="170889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err="1"/>
              <a:t>Opioid</a:t>
            </a:r>
            <a:r>
              <a:rPr lang="en-US" sz="1200" baseline="0" dirty="0"/>
              <a:t> Days Supplied Per Beneficiary 2014 (p&lt;.05; VT prescriber n&gt;100)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VT</c:v>
          </c:tx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Z_Scores!$BG$116:$BG$118</c:f>
              <c:numCache>
                <c:formatCode>General</c:formatCode>
                <c:ptCount val="3"/>
                <c:pt idx="0">
                  <c:v>80.084604550007896</c:v>
                </c:pt>
                <c:pt idx="1">
                  <c:v>80.549854352832241</c:v>
                </c:pt>
                <c:pt idx="2">
                  <c:v>64.151109463711194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41-4C35-804F-95A915F7B35A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Z_Scores!$BF$116:$BF$118</c15:sqref>
                        </c15:formulaRef>
                      </c:ext>
                    </c:extLst>
                    <c:strCache>
                      <c:ptCount val="3"/>
                      <c:pt idx="0">
                        <c:v>Family Practice</c:v>
                      </c:pt>
                      <c:pt idx="1">
                        <c:v>Internal Medicine</c:v>
                      </c:pt>
                      <c:pt idx="2">
                        <c:v>Nurse Practitioner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tx>
            <c:v>Other NE States</c:v>
          </c:tx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Z_Scores!$BH$116:$BH$118</c:f>
              <c:numCache>
                <c:formatCode>General</c:formatCode>
                <c:ptCount val="3"/>
                <c:pt idx="0">
                  <c:v>75.764042326242262</c:v>
                </c:pt>
                <c:pt idx="1">
                  <c:v>72.525733024579594</c:v>
                </c:pt>
                <c:pt idx="2">
                  <c:v>56.712971899007265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41-4C35-804F-95A915F7B35A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Z_Scores!$BF$116:$BF$118</c15:sqref>
                        </c15:formulaRef>
                      </c:ext>
                    </c:extLst>
                    <c:strCache>
                      <c:ptCount val="3"/>
                      <c:pt idx="0">
                        <c:v>Family Practice</c:v>
                      </c:pt>
                      <c:pt idx="1">
                        <c:v>Internal Medicine</c:v>
                      </c:pt>
                      <c:pt idx="2">
                        <c:v>Nurse Practitioner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566536"/>
        <c:axId val="170566928"/>
      </c:barChart>
      <c:catAx>
        <c:axId val="170566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566928"/>
        <c:crosses val="autoZero"/>
        <c:auto val="1"/>
        <c:lblAlgn val="ctr"/>
        <c:lblOffset val="100"/>
        <c:noMultiLvlLbl val="0"/>
      </c:catAx>
      <c:valAx>
        <c:axId val="170566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0566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err="1"/>
              <a:t>Opioid</a:t>
            </a:r>
            <a:r>
              <a:rPr lang="en-US" sz="1200" baseline="0" dirty="0"/>
              <a:t> Scripts Per Beneficiary 2014 (p&lt;.05; VT prescriber n&gt;100)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VT</c:v>
          </c:tx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Z_Scores!$AH$116:$AH$118</c:f>
              <c:numCache>
                <c:formatCode>General</c:formatCode>
                <c:ptCount val="3"/>
                <c:pt idx="0">
                  <c:v>3.4440789713937945</c:v>
                </c:pt>
                <c:pt idx="1">
                  <c:v>3.6242998559638253</c:v>
                </c:pt>
                <c:pt idx="2">
                  <c:v>3.0006434892997182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3A-4382-8037-F334D2C58AC5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Z_Scores!$AG$116:$AG$118</c15:sqref>
                        </c15:formulaRef>
                      </c:ext>
                    </c:extLst>
                    <c:strCache>
                      <c:ptCount val="3"/>
                      <c:pt idx="0">
                        <c:v>Family Practice</c:v>
                      </c:pt>
                      <c:pt idx="1">
                        <c:v>Internal Medicine</c:v>
                      </c:pt>
                      <c:pt idx="2">
                        <c:v>Nurse Practitioner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tx>
            <c:v>Other NE States</c:v>
          </c:tx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Z_Scores!$AI$116:$AI$118</c:f>
              <c:numCache>
                <c:formatCode>General</c:formatCode>
                <c:ptCount val="3"/>
                <c:pt idx="0">
                  <c:v>3.2763998530657088</c:v>
                </c:pt>
                <c:pt idx="1">
                  <c:v>3.128614368109877</c:v>
                </c:pt>
                <c:pt idx="2">
                  <c:v>2.6639509132389891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3A-4382-8037-F334D2C58AC5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Z_Scores!$AG$116:$AG$118</c15:sqref>
                        </c15:formulaRef>
                      </c:ext>
                    </c:extLst>
                    <c:strCache>
                      <c:ptCount val="3"/>
                      <c:pt idx="0">
                        <c:v>Family Practice</c:v>
                      </c:pt>
                      <c:pt idx="1">
                        <c:v>Internal Medicine</c:v>
                      </c:pt>
                      <c:pt idx="2">
                        <c:v>Nurse Practitioner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0567712"/>
        <c:axId val="170568104"/>
      </c:barChart>
      <c:catAx>
        <c:axId val="170567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0568104"/>
        <c:crosses val="autoZero"/>
        <c:auto val="1"/>
        <c:lblAlgn val="ctr"/>
        <c:lblOffset val="100"/>
        <c:noMultiLvlLbl val="0"/>
      </c:catAx>
      <c:valAx>
        <c:axId val="17056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0567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11E0FA-D3A6-4118-B575-49A6CB1021C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D2AA23-E0C0-4776-9F96-61A184A55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3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380C60-9ACE-4610-996B-F39ACD4775CD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C56D22-0A10-4AC8-91B8-095D041ED9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5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56D22-0A10-4AC8-91B8-095D041ED9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9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56D22-0A10-4AC8-91B8-095D041ED9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56D22-0A10-4AC8-91B8-095D041ED9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2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56D22-0A10-4AC8-91B8-095D041ED9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24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56D22-0A10-4AC8-91B8-095D041ED9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22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56D22-0A10-4AC8-91B8-095D041ED9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5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56D22-0A10-4AC8-91B8-095D041ED9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1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2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0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6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1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3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5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7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2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5BFBB-D33D-4878-9665-9EB045AE9A27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8A510-F47A-46FD-91C4-57A39AA98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8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0" y="4419600"/>
            <a:ext cx="10464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600" y="4484688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Medicare Data Analysis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7" name="Picture 1" descr="U:\Logos.Icons\BPD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9773" y="854440"/>
            <a:ext cx="2795015" cy="3436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77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31" y="126119"/>
            <a:ext cx="11430000" cy="1513489"/>
          </a:xfrm>
        </p:spPr>
        <p:txBody>
          <a:bodyPr>
            <a:normAutofit/>
          </a:bodyPr>
          <a:lstStyle/>
          <a:p>
            <a:r>
              <a:rPr lang="en-US" dirty="0" smtClean="0"/>
              <a:t>Data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pic>
        <p:nvPicPr>
          <p:cNvPr id="1026" name="Picture 2" descr="\\bpd-btv-fs01\users\efowler\Documents\Logos.Icons\BPD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652" y="31532"/>
            <a:ext cx="616433" cy="757910"/>
          </a:xfrm>
          <a:prstGeom prst="rect">
            <a:avLst/>
          </a:prstGeom>
          <a:noFill/>
        </p:spPr>
      </p:pic>
      <p:sp>
        <p:nvSpPr>
          <p:cNvPr id="12294" name="AutoShape 6" descr="https://lundvt.files.wordpress.com/2014/03/screen-shot-2014-03-31-at-12-25-35-p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AutoShape 2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AutoShape 8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AutoShape 10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AutoShape 18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AutoShape 20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AutoShape 24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AutoShape 26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2" name="AutoShape 28" descr="Image result for the white house data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67385" y="132724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dirty="0" smtClean="0"/>
              <a:t>Medicare Provider Utilization and Payment Data: Part D Prescriber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ill Sans MT" pitchFamily="34" charset="0"/>
              </a:rPr>
              <a:t>Individuals prescribed drugs via Medicare Part D health care plan</a:t>
            </a:r>
          </a:p>
          <a:p>
            <a:pPr marL="1143000" lvl="2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Individuals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above the age of 65</a:t>
            </a:r>
          </a:p>
          <a:p>
            <a:pPr marL="1143000" lvl="2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aseline="0" dirty="0" smtClean="0">
                <a:latin typeface="Gill Sans MT" pitchFamily="34" charset="0"/>
              </a:rPr>
              <a:t>Individuals</a:t>
            </a:r>
            <a:r>
              <a:rPr lang="en-US" sz="2400" dirty="0" smtClean="0">
                <a:latin typeface="Gill Sans MT" pitchFamily="34" charset="0"/>
              </a:rPr>
              <a:t> with permanent disabilities</a:t>
            </a:r>
          </a:p>
          <a:p>
            <a:pPr marL="1143000" lvl="2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Individuals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with end-stage renal disease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3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31" y="126119"/>
            <a:ext cx="11430000" cy="1513489"/>
          </a:xfrm>
        </p:spPr>
        <p:txBody>
          <a:bodyPr>
            <a:normAutofit/>
          </a:bodyPr>
          <a:lstStyle/>
          <a:p>
            <a:r>
              <a:rPr lang="en-US" dirty="0" smtClean="0"/>
              <a:t>Findings: Vermont </a:t>
            </a:r>
            <a:r>
              <a:rPr lang="en-US" dirty="0" err="1" smtClean="0"/>
              <a:t>vs</a:t>
            </a:r>
            <a:r>
              <a:rPr lang="en-US" dirty="0" smtClean="0"/>
              <a:t> Rest of New England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pic>
        <p:nvPicPr>
          <p:cNvPr id="1026" name="Picture 2" descr="\\bpd-btv-fs01\users\efowler\Documents\Logos.Icons\BPD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652" y="31532"/>
            <a:ext cx="616433" cy="757910"/>
          </a:xfrm>
          <a:prstGeom prst="rect">
            <a:avLst/>
          </a:prstGeom>
          <a:noFill/>
        </p:spPr>
      </p:pic>
      <p:sp>
        <p:nvSpPr>
          <p:cNvPr id="12294" name="AutoShape 6" descr="https://lundvt.files.wordpress.com/2014/03/screen-shot-2014-03-31-at-12-25-35-p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AutoShape 2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AutoShape 8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AutoShape 10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AutoShape 18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AutoShape 20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AutoShape 24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AutoShape 26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2" name="AutoShape 28" descr="Image result for the white house data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0376" y="1692322"/>
            <a:ext cx="3391468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0" y="1808329"/>
          <a:ext cx="5943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6248400" y="1740090"/>
          <a:ext cx="5943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846161"/>
            <a:ext cx="13330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2014:</a:t>
            </a:r>
          </a:p>
          <a:p>
            <a:r>
              <a:rPr lang="en-US" dirty="0" smtClean="0"/>
              <a:t>Vermont an outlier compared to 5 other New England states for </a:t>
            </a:r>
            <a:r>
              <a:rPr lang="en-US" dirty="0" err="1" smtClean="0"/>
              <a:t>opioid</a:t>
            </a:r>
            <a:r>
              <a:rPr lang="en-US" dirty="0" smtClean="0"/>
              <a:t> scripts/beneficiary</a:t>
            </a:r>
          </a:p>
          <a:p>
            <a:r>
              <a:rPr lang="en-US" dirty="0" smtClean="0"/>
              <a:t>Well above average for </a:t>
            </a:r>
            <a:r>
              <a:rPr lang="en-US" dirty="0" err="1" smtClean="0"/>
              <a:t>opioid</a:t>
            </a:r>
            <a:r>
              <a:rPr lang="en-US" dirty="0" smtClean="0"/>
              <a:t> days supplied/beneficiary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41695" y="5718412"/>
            <a:ext cx="407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Vermont 17% higher than other NE states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94645" y="5666095"/>
            <a:ext cx="4384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Vermont 10 days longer than other NE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31" y="126119"/>
            <a:ext cx="11430000" cy="1513489"/>
          </a:xfrm>
        </p:spPr>
        <p:txBody>
          <a:bodyPr>
            <a:normAutofit/>
          </a:bodyPr>
          <a:lstStyle/>
          <a:p>
            <a:r>
              <a:rPr lang="en-US" dirty="0" smtClean="0"/>
              <a:t>Findings: 2013 to 2014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pic>
        <p:nvPicPr>
          <p:cNvPr id="1026" name="Picture 2" descr="\\bpd-btv-fs01\users\efowler\Documents\Logos.Icons\BPD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652" y="31532"/>
            <a:ext cx="616433" cy="757910"/>
          </a:xfrm>
          <a:prstGeom prst="rect">
            <a:avLst/>
          </a:prstGeom>
          <a:noFill/>
        </p:spPr>
      </p:pic>
      <p:sp>
        <p:nvSpPr>
          <p:cNvPr id="12294" name="AutoShape 6" descr="https://lundvt.files.wordpress.com/2014/03/screen-shot-2014-03-31-at-12-25-35-p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AutoShape 2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AutoShape 8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AutoShape 10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AutoShape 18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AutoShape 20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AutoShape 24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AutoShape 26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2" name="AutoShape 28" descr="Image result for the white house data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0376" y="1692322"/>
            <a:ext cx="3391468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955343"/>
            <a:ext cx="6972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2013 to 2014:</a:t>
            </a:r>
          </a:p>
          <a:p>
            <a:r>
              <a:rPr lang="en-US" dirty="0" smtClean="0"/>
              <a:t>Doctors increase rate of </a:t>
            </a:r>
            <a:r>
              <a:rPr lang="en-US" dirty="0" err="1" smtClean="0"/>
              <a:t>opioids</a:t>
            </a:r>
            <a:r>
              <a:rPr lang="en-US" dirty="0" smtClean="0"/>
              <a:t> prescribed and number of days supplied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1444" y="5704764"/>
            <a:ext cx="391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11,000 (9%) more </a:t>
            </a:r>
            <a:r>
              <a:rPr lang="en-US" dirty="0" err="1" smtClean="0"/>
              <a:t>opioid</a:t>
            </a:r>
            <a:r>
              <a:rPr lang="en-US" dirty="0" smtClean="0"/>
              <a:t> scripts in 2014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62883" y="5679742"/>
            <a:ext cx="377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 days longer supply periods in 2014</a:t>
            </a:r>
            <a:endParaRPr lang="en-US" dirty="0"/>
          </a:p>
        </p:txBody>
      </p:sp>
      <p:graphicFrame>
        <p:nvGraphicFramePr>
          <p:cNvPr id="22" name="Chart 21"/>
          <p:cNvGraphicFramePr/>
          <p:nvPr/>
        </p:nvGraphicFramePr>
        <p:xfrm>
          <a:off x="0" y="1813865"/>
          <a:ext cx="5943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/>
          <p:nvPr/>
        </p:nvGraphicFramePr>
        <p:xfrm>
          <a:off x="6248400" y="1782254"/>
          <a:ext cx="5943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793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31" y="126119"/>
            <a:ext cx="11430000" cy="1513489"/>
          </a:xfrm>
        </p:spPr>
        <p:txBody>
          <a:bodyPr>
            <a:normAutofit/>
          </a:bodyPr>
          <a:lstStyle/>
          <a:p>
            <a:r>
              <a:rPr lang="en-US" dirty="0" smtClean="0"/>
              <a:t>Findings: By Specialty Across States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pic>
        <p:nvPicPr>
          <p:cNvPr id="1026" name="Picture 2" descr="\\bpd-btv-fs01\users\efowler\Documents\Logos.Icons\BPD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652" y="31532"/>
            <a:ext cx="616433" cy="757910"/>
          </a:xfrm>
          <a:prstGeom prst="rect">
            <a:avLst/>
          </a:prstGeom>
          <a:noFill/>
        </p:spPr>
      </p:pic>
      <p:sp>
        <p:nvSpPr>
          <p:cNvPr id="12294" name="AutoShape 6" descr="https://lundvt.files.wordpress.com/2014/03/screen-shot-2014-03-31-at-12-25-35-p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AutoShape 2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AutoShape 8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AutoShape 10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AutoShape 18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AutoShape 20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AutoShape 24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AutoShape 26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2" name="AutoShape 28" descr="Image result for the white house data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0376" y="1692322"/>
            <a:ext cx="3391468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955343"/>
            <a:ext cx="12039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2014:</a:t>
            </a:r>
          </a:p>
          <a:p>
            <a:r>
              <a:rPr lang="en-US" dirty="0" smtClean="0"/>
              <a:t>Vermont Doctors compared to the average for their peers within specialty across other New England states </a:t>
            </a:r>
            <a:r>
              <a:rPr lang="en-US" sz="1200" dirty="0" smtClean="0"/>
              <a:t>(where difference is stat. sig)</a:t>
            </a:r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82387" y="5390866"/>
            <a:ext cx="720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5% diff.</a:t>
            </a:r>
            <a:endParaRPr lang="en-US" sz="1400" dirty="0"/>
          </a:p>
        </p:txBody>
      </p:sp>
      <p:graphicFrame>
        <p:nvGraphicFramePr>
          <p:cNvPr id="26" name="Chart 25"/>
          <p:cNvGraphicFramePr/>
          <p:nvPr/>
        </p:nvGraphicFramePr>
        <p:xfrm>
          <a:off x="6248400" y="1760561"/>
          <a:ext cx="5943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hart 26"/>
          <p:cNvGraphicFramePr/>
          <p:nvPr/>
        </p:nvGraphicFramePr>
        <p:xfrm>
          <a:off x="0" y="1733266"/>
          <a:ext cx="5943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117676" y="5379492"/>
            <a:ext cx="812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16% diff.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552965" y="5381767"/>
            <a:ext cx="812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13% diff.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926236" y="5411337"/>
            <a:ext cx="720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6% diff.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8402469" y="5413612"/>
            <a:ext cx="812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11% diff.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824111" y="5429535"/>
            <a:ext cx="812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13% diff.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93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31" y="126119"/>
            <a:ext cx="11430000" cy="1513489"/>
          </a:xfrm>
        </p:spPr>
        <p:txBody>
          <a:bodyPr>
            <a:normAutofit/>
          </a:bodyPr>
          <a:lstStyle/>
          <a:p>
            <a:r>
              <a:rPr lang="en-US" dirty="0" smtClean="0"/>
              <a:t>Findings: Prescriber Outliers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pic>
        <p:nvPicPr>
          <p:cNvPr id="1026" name="Picture 2" descr="\\bpd-btv-fs01\users\efowler\Documents\Logos.Icons\BPD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652" y="31532"/>
            <a:ext cx="616433" cy="757910"/>
          </a:xfrm>
          <a:prstGeom prst="rect">
            <a:avLst/>
          </a:prstGeom>
          <a:noFill/>
        </p:spPr>
      </p:pic>
      <p:sp>
        <p:nvSpPr>
          <p:cNvPr id="12294" name="AutoShape 6" descr="https://lundvt.files.wordpress.com/2014/03/screen-shot-2014-03-31-at-12-25-35-p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AutoShape 2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AutoShape 8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AutoShape 10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AutoShape 18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AutoShape 20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AutoShape 24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AutoShape 26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2" name="AutoShape 28" descr="Image result for the white house data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0376" y="1692322"/>
            <a:ext cx="3391468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22736"/>
            <a:ext cx="9376012" cy="603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3397" y="3957851"/>
            <a:ext cx="4858603" cy="290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93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31" y="126119"/>
            <a:ext cx="11430000" cy="1513489"/>
          </a:xfrm>
        </p:spPr>
        <p:txBody>
          <a:bodyPr>
            <a:normAutofit/>
          </a:bodyPr>
          <a:lstStyle/>
          <a:p>
            <a:r>
              <a:rPr lang="en-US" dirty="0" smtClean="0"/>
              <a:t>Limitations/Implications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pic>
        <p:nvPicPr>
          <p:cNvPr id="1026" name="Picture 2" descr="\\bpd-btv-fs01\users\efowler\Documents\Logos.Icons\BPDLog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652" y="31532"/>
            <a:ext cx="616433" cy="757910"/>
          </a:xfrm>
          <a:prstGeom prst="rect">
            <a:avLst/>
          </a:prstGeom>
          <a:noFill/>
        </p:spPr>
      </p:pic>
      <p:sp>
        <p:nvSpPr>
          <p:cNvPr id="12294" name="AutoShape 6" descr="https://lundvt.files.wordpress.com/2014/03/screen-shot-2014-03-31-at-12-25-35-p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AutoShape 2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domestic violenc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AutoShape 8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AutoShape 10" descr="domestic violence legal defense"/>
          <p:cNvSpPr>
            <a:spLocks noChangeAspect="1" noChangeArrowheads="1"/>
          </p:cNvSpPr>
          <p:nvPr/>
        </p:nvSpPr>
        <p:spPr bwMode="auto">
          <a:xfrm>
            <a:off x="155575" y="-1714500"/>
            <a:ext cx="47625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AutoShape 18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AutoShape 20" descr="Image result for esri"/>
          <p:cNvSpPr>
            <a:spLocks noChangeAspect="1" noChangeArrowheads="1"/>
          </p:cNvSpPr>
          <p:nvPr/>
        </p:nvSpPr>
        <p:spPr bwMode="auto">
          <a:xfrm>
            <a:off x="155575" y="-2400300"/>
            <a:ext cx="5000625" cy="500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AutoShape 24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AutoShape 26" descr="Image result for white house data initiative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2" name="AutoShape 28" descr="Image result for the white house data"/>
          <p:cNvSpPr>
            <a:spLocks noChangeAspect="1" noChangeArrowheads="1"/>
          </p:cNvSpPr>
          <p:nvPr/>
        </p:nvSpPr>
        <p:spPr bwMode="auto">
          <a:xfrm>
            <a:off x="155575" y="-2408238"/>
            <a:ext cx="6991350" cy="501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0376" y="1692322"/>
            <a:ext cx="3391468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6603" y="1241946"/>
            <a:ext cx="989392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Medicare Part D covers 14% of insured Vermonters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Findings may not be </a:t>
            </a:r>
            <a:r>
              <a:rPr lang="en-US" dirty="0" err="1" smtClean="0"/>
              <a:t>generalizable</a:t>
            </a:r>
            <a:r>
              <a:rPr lang="en-US" dirty="0" smtClean="0"/>
              <a:t> to entire population of Vermonters receiving prescription drugs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But could be indicative of wider practices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Offers glimpse into population that might be at risk for </a:t>
            </a:r>
            <a:r>
              <a:rPr lang="en-US" dirty="0" err="1" smtClean="0"/>
              <a:t>opioid</a:t>
            </a:r>
            <a:r>
              <a:rPr lang="en-US" dirty="0" smtClean="0"/>
              <a:t> addiction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Highlights the importance of further transparency in public health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Data only available through 2014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Demonstrates the need for more timely public health data releases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Why we should push for more inclusive, timely public health prescription data: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Generate public discourse about </a:t>
            </a:r>
            <a:r>
              <a:rPr lang="en-US" dirty="0" err="1" smtClean="0"/>
              <a:t>opioid</a:t>
            </a:r>
            <a:r>
              <a:rPr lang="en-US" dirty="0" smtClean="0"/>
              <a:t> prescribing practices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Give doctors the opportunity to compare their practices to those of their peers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Allow for monitoring of progress in prescribing practices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93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Office Theme</vt:lpstr>
      <vt:lpstr>Medicare Data Analysis</vt:lpstr>
      <vt:lpstr>Data </vt:lpstr>
      <vt:lpstr>Findings: Vermont vs Rest of New England </vt:lpstr>
      <vt:lpstr>Findings: 2013 to 2014 </vt:lpstr>
      <vt:lpstr>Findings: By Specialty Across States </vt:lpstr>
      <vt:lpstr>Findings: Prescriber Outliers </vt:lpstr>
      <vt:lpstr>Limitations/Implications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2017-02-16T20:15:52Z</dcterms:created>
  <dcterms:modified xsi:type="dcterms:W3CDTF">2017-02-16T20:17:14Z</dcterms:modified>
</cp:coreProperties>
</file>