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56" r:id="rId5"/>
    <p:sldId id="278" r:id="rId6"/>
    <p:sldId id="287" r:id="rId7"/>
    <p:sldId id="289" r:id="rId8"/>
    <p:sldId id="261" r:id="rId9"/>
    <p:sldId id="260" r:id="rId10"/>
    <p:sldId id="290" r:id="rId11"/>
    <p:sldId id="288" r:id="rId12"/>
    <p:sldId id="294" r:id="rId13"/>
    <p:sldId id="295" r:id="rId14"/>
    <p:sldId id="281" r:id="rId15"/>
    <p:sldId id="306" r:id="rId16"/>
    <p:sldId id="307" r:id="rId17"/>
    <p:sldId id="291" r:id="rId18"/>
    <p:sldId id="296"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D05B41-1A89-C37C-FE74-80BC184A501D}" name="Kelly Baldwin" initials="KB" userId="S::kkbaldwi@uvm.edu::e167fd4c-1d6a-41fd-8d2e-a750e2ddb564" providerId="AD"/>
  <p188:author id="{D70E5549-3FF4-DAD3-1510-4BEDE6251B3B}" name="Anna Mcmahon" initials="AM" userId="S::aemcmaho@uvm.edu::00f657a7-a05e-4545-9a89-f9c27cc73d53" providerId="AD"/>
  <p188:author id="{81E3CCBC-7541-8516-845D-FF926178FC3D}" name="Elena Roig" initials="ER" userId="S::eroig@uvm.edu::7c4b5cb8-e0d4-4a01-8d47-e7ea02bbfb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9D92"/>
    <a:srgbClr val="A5A5A5"/>
    <a:srgbClr val="BEB9AA"/>
    <a:srgbClr val="D8D2CD"/>
    <a:srgbClr val="C0C9C2"/>
    <a:srgbClr val="F2F1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snapToObjects="1">
      <p:cViewPr varScale="1">
        <p:scale>
          <a:sx n="103" d="100"/>
          <a:sy n="103" d="100"/>
        </p:scale>
        <p:origin x="896" y="184"/>
      </p:cViewPr>
      <p:guideLst>
        <p:guide pos="4128"/>
        <p:guide orient="horz" pos="96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59E0A-F56E-4BB2-A9DC-B65991B3DF49}"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n-US"/>
        </a:p>
      </dgm:t>
    </dgm:pt>
    <dgm:pt modelId="{ABEA2856-0C99-4503-91CC-6C6D0D6BE693}">
      <dgm:prSet phldrT="[Text]"/>
      <dgm:spPr/>
      <dgm:t>
        <a:bodyPr/>
        <a:lstStyle/>
        <a:p>
          <a:r>
            <a:rPr lang="en-US">
              <a:latin typeface="Arial"/>
              <a:cs typeface="Arial"/>
            </a:rPr>
            <a:t>Education</a:t>
          </a:r>
        </a:p>
      </dgm:t>
    </dgm:pt>
    <dgm:pt modelId="{7AFF1181-671D-428B-AD41-9DCF6098F16E}" type="parTrans" cxnId="{E8D240DD-439C-4615-9F2B-B4ECBBFC2CA7}">
      <dgm:prSet/>
      <dgm:spPr/>
      <dgm:t>
        <a:bodyPr/>
        <a:lstStyle/>
        <a:p>
          <a:endParaRPr lang="en-US"/>
        </a:p>
      </dgm:t>
    </dgm:pt>
    <dgm:pt modelId="{7DA6C793-0009-4285-8DE9-5B356B2264D4}" type="sibTrans" cxnId="{E8D240DD-439C-4615-9F2B-B4ECBBFC2CA7}">
      <dgm:prSet/>
      <dgm:spPr/>
      <dgm:t>
        <a:bodyPr/>
        <a:lstStyle/>
        <a:p>
          <a:endParaRPr lang="en-US"/>
        </a:p>
      </dgm:t>
    </dgm:pt>
    <dgm:pt modelId="{2D533A6C-1D3B-4E14-9FA6-41814CCD5D06}">
      <dgm:prSet/>
      <dgm:spPr/>
      <dgm:t>
        <a:bodyPr/>
        <a:lstStyle/>
        <a:p>
          <a:r>
            <a:rPr lang="en-US">
              <a:latin typeface="Arial"/>
              <a:cs typeface="Arial"/>
            </a:rPr>
            <a:t>Respite</a:t>
          </a:r>
        </a:p>
      </dgm:t>
    </dgm:pt>
    <dgm:pt modelId="{7CA9274D-229F-4F33-9299-180DC3912C65}" type="parTrans" cxnId="{3FD2EAEE-BE8A-46FD-A639-DF51F4A8D6B4}">
      <dgm:prSet/>
      <dgm:spPr/>
      <dgm:t>
        <a:bodyPr/>
        <a:lstStyle/>
        <a:p>
          <a:endParaRPr lang="en-US"/>
        </a:p>
      </dgm:t>
    </dgm:pt>
    <dgm:pt modelId="{DFB3AEDF-D1EF-4DBD-AF78-1C61D2F8AB2D}" type="sibTrans" cxnId="{3FD2EAEE-BE8A-46FD-A639-DF51F4A8D6B4}">
      <dgm:prSet/>
      <dgm:spPr/>
      <dgm:t>
        <a:bodyPr/>
        <a:lstStyle/>
        <a:p>
          <a:endParaRPr lang="en-US"/>
        </a:p>
      </dgm:t>
    </dgm:pt>
    <dgm:pt modelId="{0D39C651-BC54-4A90-9DC9-BA887C4329A1}">
      <dgm:prSet/>
      <dgm:spPr/>
      <dgm:t>
        <a:bodyPr/>
        <a:lstStyle/>
        <a:p>
          <a:r>
            <a:rPr lang="en-US">
              <a:latin typeface="Arial"/>
              <a:cs typeface="Arial"/>
            </a:rPr>
            <a:t>Affordability</a:t>
          </a:r>
        </a:p>
      </dgm:t>
    </dgm:pt>
    <dgm:pt modelId="{A84FA542-328C-4048-87D7-861ACB45D9D2}" type="parTrans" cxnId="{26C05DDD-92F3-410B-AEB8-51D7C9C0E943}">
      <dgm:prSet/>
      <dgm:spPr/>
      <dgm:t>
        <a:bodyPr/>
        <a:lstStyle/>
        <a:p>
          <a:endParaRPr lang="en-US"/>
        </a:p>
      </dgm:t>
    </dgm:pt>
    <dgm:pt modelId="{483DF1D2-95FB-4BF9-8102-11E7CBCB0036}" type="sibTrans" cxnId="{26C05DDD-92F3-410B-AEB8-51D7C9C0E943}">
      <dgm:prSet/>
      <dgm:spPr/>
      <dgm:t>
        <a:bodyPr/>
        <a:lstStyle/>
        <a:p>
          <a:endParaRPr lang="en-US"/>
        </a:p>
      </dgm:t>
    </dgm:pt>
    <dgm:pt modelId="{C9DFE082-0C2A-4B58-A220-E2DFB22CA0BC}" type="pres">
      <dgm:prSet presAssocID="{B1859E0A-F56E-4BB2-A9DC-B65991B3DF49}" presName="linear" presStyleCnt="0">
        <dgm:presLayoutVars>
          <dgm:dir/>
          <dgm:resizeHandles val="exact"/>
        </dgm:presLayoutVars>
      </dgm:prSet>
      <dgm:spPr/>
    </dgm:pt>
    <dgm:pt modelId="{7CA289E4-0CF6-484E-9D2D-B50370521805}" type="pres">
      <dgm:prSet presAssocID="{ABEA2856-0C99-4503-91CC-6C6D0D6BE693}" presName="comp" presStyleCnt="0"/>
      <dgm:spPr/>
    </dgm:pt>
    <dgm:pt modelId="{1420FA1F-0F8B-4AE4-832A-B87AC3C763AA}" type="pres">
      <dgm:prSet presAssocID="{ABEA2856-0C99-4503-91CC-6C6D0D6BE693}" presName="box" presStyleLbl="node1" presStyleIdx="0" presStyleCnt="3"/>
      <dgm:spPr/>
    </dgm:pt>
    <dgm:pt modelId="{228DBDD7-CDF6-46A9-BBF3-D5ADAB9E0ED7}" type="pres">
      <dgm:prSet presAssocID="{ABEA2856-0C99-4503-91CC-6C6D0D6BE693}"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extLst>
        <a:ext uri="{E40237B7-FDA0-4F09-8148-C483321AD2D9}">
          <dgm14:cNvPr xmlns:dgm14="http://schemas.microsoft.com/office/drawing/2010/diagram" id="0" name="" descr="Books stacked on a wooden table"/>
        </a:ext>
      </dgm:extLst>
    </dgm:pt>
    <dgm:pt modelId="{AF4B70F3-F6C2-4717-BCF1-4F7AEDAB826D}" type="pres">
      <dgm:prSet presAssocID="{ABEA2856-0C99-4503-91CC-6C6D0D6BE693}" presName="text" presStyleLbl="node1" presStyleIdx="0" presStyleCnt="3">
        <dgm:presLayoutVars>
          <dgm:bulletEnabled val="1"/>
        </dgm:presLayoutVars>
      </dgm:prSet>
      <dgm:spPr/>
    </dgm:pt>
    <dgm:pt modelId="{EE155AD7-6538-4A52-A68B-B2374392B513}" type="pres">
      <dgm:prSet presAssocID="{7DA6C793-0009-4285-8DE9-5B356B2264D4}" presName="spacer" presStyleCnt="0"/>
      <dgm:spPr/>
    </dgm:pt>
    <dgm:pt modelId="{5FD537BB-83C3-4AAD-9623-CF6CBBFBF8A3}" type="pres">
      <dgm:prSet presAssocID="{2D533A6C-1D3B-4E14-9FA6-41814CCD5D06}" presName="comp" presStyleCnt="0"/>
      <dgm:spPr/>
    </dgm:pt>
    <dgm:pt modelId="{4BAFABC3-6741-4991-A354-5F34FC413F0B}" type="pres">
      <dgm:prSet presAssocID="{2D533A6C-1D3B-4E14-9FA6-41814CCD5D06}" presName="box" presStyleLbl="node1" presStyleIdx="1" presStyleCnt="3"/>
      <dgm:spPr/>
    </dgm:pt>
    <dgm:pt modelId="{73855544-D5AC-4400-AED5-6923E204F156}" type="pres">
      <dgm:prSet presAssocID="{2D533A6C-1D3B-4E14-9FA6-41814CCD5D06}"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extLst>
        <a:ext uri="{E40237B7-FDA0-4F09-8148-C483321AD2D9}">
          <dgm14:cNvPr xmlns:dgm14="http://schemas.microsoft.com/office/drawing/2010/diagram" id="0" name="" descr="Two people sitting two benches on the beach"/>
        </a:ext>
      </dgm:extLst>
    </dgm:pt>
    <dgm:pt modelId="{A57BBD5F-E2B1-4CBD-8183-C0C2D61AE751}" type="pres">
      <dgm:prSet presAssocID="{2D533A6C-1D3B-4E14-9FA6-41814CCD5D06}" presName="text" presStyleLbl="node1" presStyleIdx="1" presStyleCnt="3">
        <dgm:presLayoutVars>
          <dgm:bulletEnabled val="1"/>
        </dgm:presLayoutVars>
      </dgm:prSet>
      <dgm:spPr/>
    </dgm:pt>
    <dgm:pt modelId="{090AA17A-E325-4758-88E1-5A12D3562702}" type="pres">
      <dgm:prSet presAssocID="{DFB3AEDF-D1EF-4DBD-AF78-1C61D2F8AB2D}" presName="spacer" presStyleCnt="0"/>
      <dgm:spPr/>
    </dgm:pt>
    <dgm:pt modelId="{749AF998-3481-4899-A405-6DBB708A606F}" type="pres">
      <dgm:prSet presAssocID="{0D39C651-BC54-4A90-9DC9-BA887C4329A1}" presName="comp" presStyleCnt="0"/>
      <dgm:spPr/>
    </dgm:pt>
    <dgm:pt modelId="{D34C2108-EF70-40BB-AB4D-68D337966CAB}" type="pres">
      <dgm:prSet presAssocID="{0D39C651-BC54-4A90-9DC9-BA887C4329A1}" presName="box" presStyleLbl="node1" presStyleIdx="2" presStyleCnt="3"/>
      <dgm:spPr/>
    </dgm:pt>
    <dgm:pt modelId="{D7A9B9D4-7F22-4EBD-B62D-97A4801BD551}" type="pres">
      <dgm:prSet presAssocID="{0D39C651-BC54-4A90-9DC9-BA887C4329A1}"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extLst>
        <a:ext uri="{E40237B7-FDA0-4F09-8148-C483321AD2D9}">
          <dgm14:cNvPr xmlns:dgm14="http://schemas.microsoft.com/office/drawing/2010/diagram" id="0" name="" descr="Different sizes of piggybanks in pastel colors"/>
        </a:ext>
      </dgm:extLst>
    </dgm:pt>
    <dgm:pt modelId="{BDFE0F1D-9707-48E3-9FC7-D1B5AEECF40F}" type="pres">
      <dgm:prSet presAssocID="{0D39C651-BC54-4A90-9DC9-BA887C4329A1}" presName="text" presStyleLbl="node1" presStyleIdx="2" presStyleCnt="3">
        <dgm:presLayoutVars>
          <dgm:bulletEnabled val="1"/>
        </dgm:presLayoutVars>
      </dgm:prSet>
      <dgm:spPr/>
    </dgm:pt>
  </dgm:ptLst>
  <dgm:cxnLst>
    <dgm:cxn modelId="{11ACE507-7ACE-4A7F-89E0-9D298B2A12F1}" type="presOf" srcId="{ABEA2856-0C99-4503-91CC-6C6D0D6BE693}" destId="{1420FA1F-0F8B-4AE4-832A-B87AC3C763AA}" srcOrd="0" destOrd="0" presId="urn:microsoft.com/office/officeart/2005/8/layout/vList4"/>
    <dgm:cxn modelId="{41F7E10E-D7AA-4187-BE3A-32F6F562647C}" type="presOf" srcId="{ABEA2856-0C99-4503-91CC-6C6D0D6BE693}" destId="{AF4B70F3-F6C2-4717-BCF1-4F7AEDAB826D}" srcOrd="1" destOrd="0" presId="urn:microsoft.com/office/officeart/2005/8/layout/vList4"/>
    <dgm:cxn modelId="{2BE41719-ADAB-4322-B71B-BF4349A381A8}" type="presOf" srcId="{2D533A6C-1D3B-4E14-9FA6-41814CCD5D06}" destId="{4BAFABC3-6741-4991-A354-5F34FC413F0B}" srcOrd="0" destOrd="0" presId="urn:microsoft.com/office/officeart/2005/8/layout/vList4"/>
    <dgm:cxn modelId="{034E3451-FC32-4D6C-A7FA-BAAAA09469CD}" type="presOf" srcId="{2D533A6C-1D3B-4E14-9FA6-41814CCD5D06}" destId="{A57BBD5F-E2B1-4CBD-8183-C0C2D61AE751}" srcOrd="1" destOrd="0" presId="urn:microsoft.com/office/officeart/2005/8/layout/vList4"/>
    <dgm:cxn modelId="{D36244A6-2B75-408A-92CB-315925BB4FFA}" type="presOf" srcId="{0D39C651-BC54-4A90-9DC9-BA887C4329A1}" destId="{D34C2108-EF70-40BB-AB4D-68D337966CAB}" srcOrd="0" destOrd="0" presId="urn:microsoft.com/office/officeart/2005/8/layout/vList4"/>
    <dgm:cxn modelId="{D87197D5-555B-49DD-9382-4F9756297150}" type="presOf" srcId="{B1859E0A-F56E-4BB2-A9DC-B65991B3DF49}" destId="{C9DFE082-0C2A-4B58-A220-E2DFB22CA0BC}" srcOrd="0" destOrd="0" presId="urn:microsoft.com/office/officeart/2005/8/layout/vList4"/>
    <dgm:cxn modelId="{E8D240DD-439C-4615-9F2B-B4ECBBFC2CA7}" srcId="{B1859E0A-F56E-4BB2-A9DC-B65991B3DF49}" destId="{ABEA2856-0C99-4503-91CC-6C6D0D6BE693}" srcOrd="0" destOrd="0" parTransId="{7AFF1181-671D-428B-AD41-9DCF6098F16E}" sibTransId="{7DA6C793-0009-4285-8DE9-5B356B2264D4}"/>
    <dgm:cxn modelId="{26C05DDD-92F3-410B-AEB8-51D7C9C0E943}" srcId="{B1859E0A-F56E-4BB2-A9DC-B65991B3DF49}" destId="{0D39C651-BC54-4A90-9DC9-BA887C4329A1}" srcOrd="2" destOrd="0" parTransId="{A84FA542-328C-4048-87D7-861ACB45D9D2}" sibTransId="{483DF1D2-95FB-4BF9-8102-11E7CBCB0036}"/>
    <dgm:cxn modelId="{3FD2EAEE-BE8A-46FD-A639-DF51F4A8D6B4}" srcId="{B1859E0A-F56E-4BB2-A9DC-B65991B3DF49}" destId="{2D533A6C-1D3B-4E14-9FA6-41814CCD5D06}" srcOrd="1" destOrd="0" parTransId="{7CA9274D-229F-4F33-9299-180DC3912C65}" sibTransId="{DFB3AEDF-D1EF-4DBD-AF78-1C61D2F8AB2D}"/>
    <dgm:cxn modelId="{1F3B21F6-A275-44F8-BA19-5FD38750D46F}" type="presOf" srcId="{0D39C651-BC54-4A90-9DC9-BA887C4329A1}" destId="{BDFE0F1D-9707-48E3-9FC7-D1B5AEECF40F}" srcOrd="1" destOrd="0" presId="urn:microsoft.com/office/officeart/2005/8/layout/vList4"/>
    <dgm:cxn modelId="{022E44DD-8E15-41BA-936F-83E3F184F49C}" type="presParOf" srcId="{C9DFE082-0C2A-4B58-A220-E2DFB22CA0BC}" destId="{7CA289E4-0CF6-484E-9D2D-B50370521805}" srcOrd="0" destOrd="0" presId="urn:microsoft.com/office/officeart/2005/8/layout/vList4"/>
    <dgm:cxn modelId="{6F46A216-8B90-4232-90FE-63950F718167}" type="presParOf" srcId="{7CA289E4-0CF6-484E-9D2D-B50370521805}" destId="{1420FA1F-0F8B-4AE4-832A-B87AC3C763AA}" srcOrd="0" destOrd="0" presId="urn:microsoft.com/office/officeart/2005/8/layout/vList4"/>
    <dgm:cxn modelId="{614273CF-DFCB-47C8-AB21-9811CB8B43EB}" type="presParOf" srcId="{7CA289E4-0CF6-484E-9D2D-B50370521805}" destId="{228DBDD7-CDF6-46A9-BBF3-D5ADAB9E0ED7}" srcOrd="1" destOrd="0" presId="urn:microsoft.com/office/officeart/2005/8/layout/vList4"/>
    <dgm:cxn modelId="{61462B9F-0C67-4405-8D53-D2375C4273DC}" type="presParOf" srcId="{7CA289E4-0CF6-484E-9D2D-B50370521805}" destId="{AF4B70F3-F6C2-4717-BCF1-4F7AEDAB826D}" srcOrd="2" destOrd="0" presId="urn:microsoft.com/office/officeart/2005/8/layout/vList4"/>
    <dgm:cxn modelId="{A49402DA-F803-4A1D-86AE-3C40E0B58DFD}" type="presParOf" srcId="{C9DFE082-0C2A-4B58-A220-E2DFB22CA0BC}" destId="{EE155AD7-6538-4A52-A68B-B2374392B513}" srcOrd="1" destOrd="0" presId="urn:microsoft.com/office/officeart/2005/8/layout/vList4"/>
    <dgm:cxn modelId="{0405853D-FB4B-44AD-B908-209FAC05A070}" type="presParOf" srcId="{C9DFE082-0C2A-4B58-A220-E2DFB22CA0BC}" destId="{5FD537BB-83C3-4AAD-9623-CF6CBBFBF8A3}" srcOrd="2" destOrd="0" presId="urn:microsoft.com/office/officeart/2005/8/layout/vList4"/>
    <dgm:cxn modelId="{687E9F2C-1273-4DD9-9E6C-BB9D1AEC2655}" type="presParOf" srcId="{5FD537BB-83C3-4AAD-9623-CF6CBBFBF8A3}" destId="{4BAFABC3-6741-4991-A354-5F34FC413F0B}" srcOrd="0" destOrd="0" presId="urn:microsoft.com/office/officeart/2005/8/layout/vList4"/>
    <dgm:cxn modelId="{68D1F4FA-E614-4BED-95EE-A68F1767A1FF}" type="presParOf" srcId="{5FD537BB-83C3-4AAD-9623-CF6CBBFBF8A3}" destId="{73855544-D5AC-4400-AED5-6923E204F156}" srcOrd="1" destOrd="0" presId="urn:microsoft.com/office/officeart/2005/8/layout/vList4"/>
    <dgm:cxn modelId="{37B7B12B-0C4E-4559-9B45-E0929844FABC}" type="presParOf" srcId="{5FD537BB-83C3-4AAD-9623-CF6CBBFBF8A3}" destId="{A57BBD5F-E2B1-4CBD-8183-C0C2D61AE751}" srcOrd="2" destOrd="0" presId="urn:microsoft.com/office/officeart/2005/8/layout/vList4"/>
    <dgm:cxn modelId="{77155B89-BA7F-4DBC-86D5-A3DEDB552036}" type="presParOf" srcId="{C9DFE082-0C2A-4B58-A220-E2DFB22CA0BC}" destId="{090AA17A-E325-4758-88E1-5A12D3562702}" srcOrd="3" destOrd="0" presId="urn:microsoft.com/office/officeart/2005/8/layout/vList4"/>
    <dgm:cxn modelId="{0B1EE73F-9E48-4EA6-8735-7155FFA3F0F3}" type="presParOf" srcId="{C9DFE082-0C2A-4B58-A220-E2DFB22CA0BC}" destId="{749AF998-3481-4899-A405-6DBB708A606F}" srcOrd="4" destOrd="0" presId="urn:microsoft.com/office/officeart/2005/8/layout/vList4"/>
    <dgm:cxn modelId="{848538F8-9380-43B0-BFC7-F8905054BDAD}" type="presParOf" srcId="{749AF998-3481-4899-A405-6DBB708A606F}" destId="{D34C2108-EF70-40BB-AB4D-68D337966CAB}" srcOrd="0" destOrd="0" presId="urn:microsoft.com/office/officeart/2005/8/layout/vList4"/>
    <dgm:cxn modelId="{1C351481-1086-495D-9004-04FE55CB746F}" type="presParOf" srcId="{749AF998-3481-4899-A405-6DBB708A606F}" destId="{D7A9B9D4-7F22-4EBD-B62D-97A4801BD551}" srcOrd="1" destOrd="0" presId="urn:microsoft.com/office/officeart/2005/8/layout/vList4"/>
    <dgm:cxn modelId="{CD8A4999-A1CF-4CEF-A41A-E302EFE9A065}" type="presParOf" srcId="{749AF998-3481-4899-A405-6DBB708A606F}" destId="{BDFE0F1D-9707-48E3-9FC7-D1B5AEECF40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C37745-2930-4F84-BBF1-24B485300680}" type="doc">
      <dgm:prSet loTypeId="urn:microsoft.com/office/officeart/2005/8/layout/pList1" loCatId="list" qsTypeId="urn:microsoft.com/office/officeart/2005/8/quickstyle/simple1" qsCatId="simple" csTypeId="urn:microsoft.com/office/officeart/2005/8/colors/accent5_4" csCatId="accent5" phldr="1"/>
      <dgm:spPr/>
      <dgm:t>
        <a:bodyPr/>
        <a:lstStyle/>
        <a:p>
          <a:endParaRPr lang="en-US"/>
        </a:p>
      </dgm:t>
    </dgm:pt>
    <dgm:pt modelId="{268E9DC8-4166-4CC7-8013-33D6F4D70756}">
      <dgm:prSet phldrT="[Text]"/>
      <dgm:spPr/>
      <dgm:t>
        <a:bodyPr/>
        <a:lstStyle/>
        <a:p>
          <a:pPr>
            <a:buFont typeface="+mj-lt"/>
            <a:buAutoNum type="arabicPeriod"/>
          </a:pPr>
          <a:r>
            <a:rPr lang="en-US">
              <a:latin typeface="Arial"/>
              <a:cs typeface="Arial"/>
            </a:rPr>
            <a:t>One Adult Day Center offered</a:t>
          </a:r>
        </a:p>
      </dgm:t>
    </dgm:pt>
    <dgm:pt modelId="{782DDBA1-6086-47BE-8EE4-9110FD73C1C2}" type="sibTrans" cxnId="{41B75390-1637-4278-807A-579A11A1C4D3}">
      <dgm:prSet/>
      <dgm:spPr/>
      <dgm:t>
        <a:bodyPr/>
        <a:lstStyle/>
        <a:p>
          <a:endParaRPr lang="en-US"/>
        </a:p>
      </dgm:t>
    </dgm:pt>
    <dgm:pt modelId="{44ACC02F-499F-4844-BF4C-DCD1207CB7E4}" type="parTrans" cxnId="{41B75390-1637-4278-807A-579A11A1C4D3}">
      <dgm:prSet/>
      <dgm:spPr/>
      <dgm:t>
        <a:bodyPr/>
        <a:lstStyle/>
        <a:p>
          <a:endParaRPr lang="en-US"/>
        </a:p>
      </dgm:t>
    </dgm:pt>
    <dgm:pt modelId="{74854C98-3C07-4831-8541-8A847E58CB57}">
      <dgm:prSet/>
      <dgm:spPr/>
      <dgm:t>
        <a:bodyPr/>
        <a:lstStyle/>
        <a:p>
          <a:r>
            <a:rPr lang="en-US">
              <a:latin typeface="Arial"/>
              <a:cs typeface="Arial"/>
            </a:rPr>
            <a:t>Independent living spaces that are staffed</a:t>
          </a:r>
        </a:p>
      </dgm:t>
    </dgm:pt>
    <dgm:pt modelId="{77934134-6112-48DB-9DBF-3CBF3BBEB866}" type="sibTrans" cxnId="{50E72D07-3136-4DC3-9311-8064A168949F}">
      <dgm:prSet/>
      <dgm:spPr/>
      <dgm:t>
        <a:bodyPr/>
        <a:lstStyle/>
        <a:p>
          <a:endParaRPr lang="en-US"/>
        </a:p>
      </dgm:t>
    </dgm:pt>
    <dgm:pt modelId="{0B88F698-E551-4E03-BD47-679A770C56AD}" type="parTrans" cxnId="{50E72D07-3136-4DC3-9311-8064A168949F}">
      <dgm:prSet/>
      <dgm:spPr/>
      <dgm:t>
        <a:bodyPr/>
        <a:lstStyle/>
        <a:p>
          <a:endParaRPr lang="en-US"/>
        </a:p>
      </dgm:t>
    </dgm:pt>
    <dgm:pt modelId="{7A8B6865-2B39-48CE-8DBB-A1F29067406A}">
      <dgm:prSet/>
      <dgm:spPr/>
      <dgm:t>
        <a:bodyPr/>
        <a:lstStyle/>
        <a:p>
          <a:r>
            <a:rPr lang="en-US">
              <a:latin typeface="Arial"/>
              <a:cs typeface="Arial"/>
            </a:rPr>
            <a:t>Limited educational resources</a:t>
          </a:r>
        </a:p>
      </dgm:t>
    </dgm:pt>
    <dgm:pt modelId="{C4C67B0A-880F-4D21-8D8D-8EC53082A049}" type="sibTrans" cxnId="{48B801FA-84E5-42BB-97C6-F4D01887F556}">
      <dgm:prSet/>
      <dgm:spPr/>
      <dgm:t>
        <a:bodyPr/>
        <a:lstStyle/>
        <a:p>
          <a:endParaRPr lang="en-US"/>
        </a:p>
      </dgm:t>
    </dgm:pt>
    <dgm:pt modelId="{AF20A9E3-0D82-4426-8462-74BF08454261}" type="parTrans" cxnId="{48B801FA-84E5-42BB-97C6-F4D01887F556}">
      <dgm:prSet/>
      <dgm:spPr/>
      <dgm:t>
        <a:bodyPr/>
        <a:lstStyle/>
        <a:p>
          <a:endParaRPr lang="en-US"/>
        </a:p>
      </dgm:t>
    </dgm:pt>
    <dgm:pt modelId="{1EAA55D8-6972-4379-8D0F-7FF7564E75E3}">
      <dgm:prSet/>
      <dgm:spPr/>
      <dgm:t>
        <a:bodyPr/>
        <a:lstStyle/>
        <a:p>
          <a:r>
            <a:rPr lang="en-US">
              <a:latin typeface="Arial"/>
              <a:cs typeface="Arial"/>
            </a:rPr>
            <a:t>Private at-home (for-profit) organizations</a:t>
          </a:r>
        </a:p>
      </dgm:t>
    </dgm:pt>
    <dgm:pt modelId="{CA508DF8-D3FF-455A-B923-D43B7EFE1F8F}" type="parTrans" cxnId="{FAB6D080-9F12-4856-9534-5A803987129D}">
      <dgm:prSet/>
      <dgm:spPr/>
      <dgm:t>
        <a:bodyPr/>
        <a:lstStyle/>
        <a:p>
          <a:endParaRPr lang="en-US"/>
        </a:p>
      </dgm:t>
    </dgm:pt>
    <dgm:pt modelId="{8052CB69-9F3F-4545-844B-AE852C388ACE}" type="sibTrans" cxnId="{FAB6D080-9F12-4856-9534-5A803987129D}">
      <dgm:prSet/>
      <dgm:spPr/>
      <dgm:t>
        <a:bodyPr/>
        <a:lstStyle/>
        <a:p>
          <a:endParaRPr lang="en-US"/>
        </a:p>
      </dgm:t>
    </dgm:pt>
    <dgm:pt modelId="{4E9517E3-BB78-4C9D-B0C4-55EF7C8907EF}" type="pres">
      <dgm:prSet presAssocID="{61C37745-2930-4F84-BBF1-24B485300680}" presName="Name0" presStyleCnt="0">
        <dgm:presLayoutVars>
          <dgm:dir/>
          <dgm:resizeHandles val="exact"/>
        </dgm:presLayoutVars>
      </dgm:prSet>
      <dgm:spPr/>
    </dgm:pt>
    <dgm:pt modelId="{D5D41EDF-B160-453A-AFD4-0A7E363C9EAD}" type="pres">
      <dgm:prSet presAssocID="{268E9DC8-4166-4CC7-8013-33D6F4D70756}" presName="compNode" presStyleCnt="0"/>
      <dgm:spPr/>
    </dgm:pt>
    <dgm:pt modelId="{4DE89B58-D311-4A56-99FA-0F47EB3A1594}" type="pres">
      <dgm:prSet presAssocID="{268E9DC8-4166-4CC7-8013-33D6F4D70756}" presName="pictRect" presStyleLbl="node1" presStyleIdx="0" presStyleCnt="4"/>
      <dgm:spPr/>
    </dgm:pt>
    <dgm:pt modelId="{D4922586-9603-4AE0-9CA1-0688F6FB607A}" type="pres">
      <dgm:prSet presAssocID="{268E9DC8-4166-4CC7-8013-33D6F4D70756}" presName="textRect" presStyleLbl="revTx" presStyleIdx="0" presStyleCnt="4">
        <dgm:presLayoutVars>
          <dgm:bulletEnabled val="1"/>
        </dgm:presLayoutVars>
      </dgm:prSet>
      <dgm:spPr/>
    </dgm:pt>
    <dgm:pt modelId="{56655B7B-59F8-4E41-8995-932EF35220DC}" type="pres">
      <dgm:prSet presAssocID="{782DDBA1-6086-47BE-8EE4-9110FD73C1C2}" presName="sibTrans" presStyleLbl="sibTrans2D1" presStyleIdx="0" presStyleCnt="0"/>
      <dgm:spPr/>
    </dgm:pt>
    <dgm:pt modelId="{8DAF36B3-930C-46EC-9DBF-AEE4215D73EE}" type="pres">
      <dgm:prSet presAssocID="{74854C98-3C07-4831-8541-8A847E58CB57}" presName="compNode" presStyleCnt="0"/>
      <dgm:spPr/>
    </dgm:pt>
    <dgm:pt modelId="{BF79BE2E-A0BF-4055-9E68-6ED7A7D4B593}" type="pres">
      <dgm:prSet presAssocID="{74854C98-3C07-4831-8541-8A847E58CB57}" presName="pictRect" presStyleLbl="node1" presStyleIdx="1" presStyleCnt="4"/>
      <dgm:spPr/>
    </dgm:pt>
    <dgm:pt modelId="{62BB151F-AD79-482E-84FB-0217B2BA4C21}" type="pres">
      <dgm:prSet presAssocID="{74854C98-3C07-4831-8541-8A847E58CB57}" presName="textRect" presStyleLbl="revTx" presStyleIdx="1" presStyleCnt="4">
        <dgm:presLayoutVars>
          <dgm:bulletEnabled val="1"/>
        </dgm:presLayoutVars>
      </dgm:prSet>
      <dgm:spPr/>
    </dgm:pt>
    <dgm:pt modelId="{4E4A6671-949A-4AB9-856A-8E6167580AD0}" type="pres">
      <dgm:prSet presAssocID="{77934134-6112-48DB-9DBF-3CBF3BBEB866}" presName="sibTrans" presStyleLbl="sibTrans2D1" presStyleIdx="0" presStyleCnt="0"/>
      <dgm:spPr/>
    </dgm:pt>
    <dgm:pt modelId="{66D5C0C2-A03A-4AC6-84C6-4C7A26E1B507}" type="pres">
      <dgm:prSet presAssocID="{1EAA55D8-6972-4379-8D0F-7FF7564E75E3}" presName="compNode" presStyleCnt="0"/>
      <dgm:spPr/>
    </dgm:pt>
    <dgm:pt modelId="{5215F3FA-9DAE-4788-BF66-F851E2EE5103}" type="pres">
      <dgm:prSet presAssocID="{1EAA55D8-6972-4379-8D0F-7FF7564E75E3}" presName="pictRect" presStyleLbl="node1" presStyleIdx="2" presStyleCnt="4"/>
      <dgm:spPr/>
    </dgm:pt>
    <dgm:pt modelId="{7672F003-AE57-45BC-A50D-0495F4FF10AF}" type="pres">
      <dgm:prSet presAssocID="{1EAA55D8-6972-4379-8D0F-7FF7564E75E3}" presName="textRect" presStyleLbl="revTx" presStyleIdx="2" presStyleCnt="4">
        <dgm:presLayoutVars>
          <dgm:bulletEnabled val="1"/>
        </dgm:presLayoutVars>
      </dgm:prSet>
      <dgm:spPr/>
    </dgm:pt>
    <dgm:pt modelId="{3BD946F5-F964-4658-84E3-5F14A9264987}" type="pres">
      <dgm:prSet presAssocID="{8052CB69-9F3F-4545-844B-AE852C388ACE}" presName="sibTrans" presStyleLbl="sibTrans2D1" presStyleIdx="0" presStyleCnt="0"/>
      <dgm:spPr/>
    </dgm:pt>
    <dgm:pt modelId="{A9B14C60-246C-4046-BD3C-30D2AB7E47A3}" type="pres">
      <dgm:prSet presAssocID="{7A8B6865-2B39-48CE-8DBB-A1F29067406A}" presName="compNode" presStyleCnt="0"/>
      <dgm:spPr/>
    </dgm:pt>
    <dgm:pt modelId="{E6B9A322-1031-4F25-9049-084A0DEEE46D}" type="pres">
      <dgm:prSet presAssocID="{7A8B6865-2B39-48CE-8DBB-A1F29067406A}" presName="pictRect" presStyleLbl="node1" presStyleIdx="3" presStyleCnt="4"/>
      <dgm:spPr/>
    </dgm:pt>
    <dgm:pt modelId="{C6E55843-62EE-4AE6-84D6-9D26694C2DDE}" type="pres">
      <dgm:prSet presAssocID="{7A8B6865-2B39-48CE-8DBB-A1F29067406A}" presName="textRect" presStyleLbl="revTx" presStyleIdx="3" presStyleCnt="4">
        <dgm:presLayoutVars>
          <dgm:bulletEnabled val="1"/>
        </dgm:presLayoutVars>
      </dgm:prSet>
      <dgm:spPr/>
    </dgm:pt>
  </dgm:ptLst>
  <dgm:cxnLst>
    <dgm:cxn modelId="{50E72D07-3136-4DC3-9311-8064A168949F}" srcId="{61C37745-2930-4F84-BBF1-24B485300680}" destId="{74854C98-3C07-4831-8541-8A847E58CB57}" srcOrd="1" destOrd="0" parTransId="{0B88F698-E551-4E03-BD47-679A770C56AD}" sibTransId="{77934134-6112-48DB-9DBF-3CBF3BBEB866}"/>
    <dgm:cxn modelId="{7C790A09-52D5-4FDD-8BDB-1B2DC8E7D43A}" type="presOf" srcId="{268E9DC8-4166-4CC7-8013-33D6F4D70756}" destId="{D4922586-9603-4AE0-9CA1-0688F6FB607A}" srcOrd="0" destOrd="0" presId="urn:microsoft.com/office/officeart/2005/8/layout/pList1"/>
    <dgm:cxn modelId="{87D6E93B-9184-45B1-9CAF-DD667041BFD1}" type="presOf" srcId="{1EAA55D8-6972-4379-8D0F-7FF7564E75E3}" destId="{7672F003-AE57-45BC-A50D-0495F4FF10AF}" srcOrd="0" destOrd="0" presId="urn:microsoft.com/office/officeart/2005/8/layout/pList1"/>
    <dgm:cxn modelId="{FAB6D080-9F12-4856-9534-5A803987129D}" srcId="{61C37745-2930-4F84-BBF1-24B485300680}" destId="{1EAA55D8-6972-4379-8D0F-7FF7564E75E3}" srcOrd="2" destOrd="0" parTransId="{CA508DF8-D3FF-455A-B923-D43B7EFE1F8F}" sibTransId="{8052CB69-9F3F-4545-844B-AE852C388ACE}"/>
    <dgm:cxn modelId="{41B75390-1637-4278-807A-579A11A1C4D3}" srcId="{61C37745-2930-4F84-BBF1-24B485300680}" destId="{268E9DC8-4166-4CC7-8013-33D6F4D70756}" srcOrd="0" destOrd="0" parTransId="{44ACC02F-499F-4844-BF4C-DCD1207CB7E4}" sibTransId="{782DDBA1-6086-47BE-8EE4-9110FD73C1C2}"/>
    <dgm:cxn modelId="{43A206B7-66BD-4351-BF32-EEACA21BB596}" type="presOf" srcId="{8052CB69-9F3F-4545-844B-AE852C388ACE}" destId="{3BD946F5-F964-4658-84E3-5F14A9264987}" srcOrd="0" destOrd="0" presId="urn:microsoft.com/office/officeart/2005/8/layout/pList1"/>
    <dgm:cxn modelId="{091463D7-402C-4FE4-87B6-68446E19A9AB}" type="presOf" srcId="{77934134-6112-48DB-9DBF-3CBF3BBEB866}" destId="{4E4A6671-949A-4AB9-856A-8E6167580AD0}" srcOrd="0" destOrd="0" presId="urn:microsoft.com/office/officeart/2005/8/layout/pList1"/>
    <dgm:cxn modelId="{71F5F6D9-8C4B-4217-ABD5-D20A9726CE60}" type="presOf" srcId="{61C37745-2930-4F84-BBF1-24B485300680}" destId="{4E9517E3-BB78-4C9D-B0C4-55EF7C8907EF}" srcOrd="0" destOrd="0" presId="urn:microsoft.com/office/officeart/2005/8/layout/pList1"/>
    <dgm:cxn modelId="{C8A210E9-7B35-4E4D-ADA9-AD09E963B692}" type="presOf" srcId="{782DDBA1-6086-47BE-8EE4-9110FD73C1C2}" destId="{56655B7B-59F8-4E41-8995-932EF35220DC}" srcOrd="0" destOrd="0" presId="urn:microsoft.com/office/officeart/2005/8/layout/pList1"/>
    <dgm:cxn modelId="{98E32AF1-2339-4E17-BC06-0B0FE646A3CA}" type="presOf" srcId="{7A8B6865-2B39-48CE-8DBB-A1F29067406A}" destId="{C6E55843-62EE-4AE6-84D6-9D26694C2DDE}" srcOrd="0" destOrd="0" presId="urn:microsoft.com/office/officeart/2005/8/layout/pList1"/>
    <dgm:cxn modelId="{48B801FA-84E5-42BB-97C6-F4D01887F556}" srcId="{61C37745-2930-4F84-BBF1-24B485300680}" destId="{7A8B6865-2B39-48CE-8DBB-A1F29067406A}" srcOrd="3" destOrd="0" parTransId="{AF20A9E3-0D82-4426-8462-74BF08454261}" sibTransId="{C4C67B0A-880F-4D21-8D8D-8EC53082A049}"/>
    <dgm:cxn modelId="{C151A1FC-050B-4D2B-BE69-030E2243C84B}" type="presOf" srcId="{74854C98-3C07-4831-8541-8A847E58CB57}" destId="{62BB151F-AD79-482E-84FB-0217B2BA4C21}" srcOrd="0" destOrd="0" presId="urn:microsoft.com/office/officeart/2005/8/layout/pList1"/>
    <dgm:cxn modelId="{A8E58222-0932-4855-B61A-53A7BD1C845B}" type="presParOf" srcId="{4E9517E3-BB78-4C9D-B0C4-55EF7C8907EF}" destId="{D5D41EDF-B160-453A-AFD4-0A7E363C9EAD}" srcOrd="0" destOrd="0" presId="urn:microsoft.com/office/officeart/2005/8/layout/pList1"/>
    <dgm:cxn modelId="{0D19CB64-1071-49CA-B456-BA2E0728F113}" type="presParOf" srcId="{D5D41EDF-B160-453A-AFD4-0A7E363C9EAD}" destId="{4DE89B58-D311-4A56-99FA-0F47EB3A1594}" srcOrd="0" destOrd="0" presId="urn:microsoft.com/office/officeart/2005/8/layout/pList1"/>
    <dgm:cxn modelId="{D4965128-422A-4CFA-B98C-69CB54A5CD18}" type="presParOf" srcId="{D5D41EDF-B160-453A-AFD4-0A7E363C9EAD}" destId="{D4922586-9603-4AE0-9CA1-0688F6FB607A}" srcOrd="1" destOrd="0" presId="urn:microsoft.com/office/officeart/2005/8/layout/pList1"/>
    <dgm:cxn modelId="{880497CB-B02E-4EB2-8928-E9360ECCB4BD}" type="presParOf" srcId="{4E9517E3-BB78-4C9D-B0C4-55EF7C8907EF}" destId="{56655B7B-59F8-4E41-8995-932EF35220DC}" srcOrd="1" destOrd="0" presId="urn:microsoft.com/office/officeart/2005/8/layout/pList1"/>
    <dgm:cxn modelId="{2ACEC380-890D-4D90-8567-A1A380863208}" type="presParOf" srcId="{4E9517E3-BB78-4C9D-B0C4-55EF7C8907EF}" destId="{8DAF36B3-930C-46EC-9DBF-AEE4215D73EE}" srcOrd="2" destOrd="0" presId="urn:microsoft.com/office/officeart/2005/8/layout/pList1"/>
    <dgm:cxn modelId="{C7481169-0FE0-4328-9555-B76501B2E9A8}" type="presParOf" srcId="{8DAF36B3-930C-46EC-9DBF-AEE4215D73EE}" destId="{BF79BE2E-A0BF-4055-9E68-6ED7A7D4B593}" srcOrd="0" destOrd="0" presId="urn:microsoft.com/office/officeart/2005/8/layout/pList1"/>
    <dgm:cxn modelId="{C254F83A-0D43-4A9E-B77B-287AF882F502}" type="presParOf" srcId="{8DAF36B3-930C-46EC-9DBF-AEE4215D73EE}" destId="{62BB151F-AD79-482E-84FB-0217B2BA4C21}" srcOrd="1" destOrd="0" presId="urn:microsoft.com/office/officeart/2005/8/layout/pList1"/>
    <dgm:cxn modelId="{18891529-7B29-4AA5-B088-5E7F10C449E9}" type="presParOf" srcId="{4E9517E3-BB78-4C9D-B0C4-55EF7C8907EF}" destId="{4E4A6671-949A-4AB9-856A-8E6167580AD0}" srcOrd="3" destOrd="0" presId="urn:microsoft.com/office/officeart/2005/8/layout/pList1"/>
    <dgm:cxn modelId="{EB507ADB-1783-44FE-8397-889C06A769A0}" type="presParOf" srcId="{4E9517E3-BB78-4C9D-B0C4-55EF7C8907EF}" destId="{66D5C0C2-A03A-4AC6-84C6-4C7A26E1B507}" srcOrd="4" destOrd="0" presId="urn:microsoft.com/office/officeart/2005/8/layout/pList1"/>
    <dgm:cxn modelId="{1E2F8412-3812-4DA2-AFFC-240E747F9D29}" type="presParOf" srcId="{66D5C0C2-A03A-4AC6-84C6-4C7A26E1B507}" destId="{5215F3FA-9DAE-4788-BF66-F851E2EE5103}" srcOrd="0" destOrd="0" presId="urn:microsoft.com/office/officeart/2005/8/layout/pList1"/>
    <dgm:cxn modelId="{E0729DDB-CD3D-484D-B7B2-96238BDE0A47}" type="presParOf" srcId="{66D5C0C2-A03A-4AC6-84C6-4C7A26E1B507}" destId="{7672F003-AE57-45BC-A50D-0495F4FF10AF}" srcOrd="1" destOrd="0" presId="urn:microsoft.com/office/officeart/2005/8/layout/pList1"/>
    <dgm:cxn modelId="{8B2261BD-B5AA-444A-AAE5-AFF52A779A9F}" type="presParOf" srcId="{4E9517E3-BB78-4C9D-B0C4-55EF7C8907EF}" destId="{3BD946F5-F964-4658-84E3-5F14A9264987}" srcOrd="5" destOrd="0" presId="urn:microsoft.com/office/officeart/2005/8/layout/pList1"/>
    <dgm:cxn modelId="{3C9FA5E1-72C3-495D-A751-5E67A679A767}" type="presParOf" srcId="{4E9517E3-BB78-4C9D-B0C4-55EF7C8907EF}" destId="{A9B14C60-246C-4046-BD3C-30D2AB7E47A3}" srcOrd="6" destOrd="0" presId="urn:microsoft.com/office/officeart/2005/8/layout/pList1"/>
    <dgm:cxn modelId="{A8056CD7-8E7E-4EC7-9D6B-B4B69F3B7B29}" type="presParOf" srcId="{A9B14C60-246C-4046-BD3C-30D2AB7E47A3}" destId="{E6B9A322-1031-4F25-9049-084A0DEEE46D}" srcOrd="0" destOrd="0" presId="urn:microsoft.com/office/officeart/2005/8/layout/pList1"/>
    <dgm:cxn modelId="{88A2FAD6-0409-476D-AFF8-9F0F3C623C02}" type="presParOf" srcId="{A9B14C60-246C-4046-BD3C-30D2AB7E47A3}" destId="{C6E55843-62EE-4AE6-84D6-9D26694C2DD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B52E96-3B08-40C1-B2C7-4D056D52123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94A2530E-0783-40DC-A236-0CC6C19B0F97}">
      <dgm:prSet/>
      <dgm:spPr/>
      <dgm:t>
        <a:bodyPr/>
        <a:lstStyle/>
        <a:p>
          <a:r>
            <a:rPr lang="en-US">
              <a:latin typeface="Arial"/>
              <a:cs typeface="Arial"/>
            </a:rPr>
            <a:t>A greater variety of at-home care options</a:t>
          </a:r>
        </a:p>
      </dgm:t>
    </dgm:pt>
    <dgm:pt modelId="{F0F3DF7F-363E-4196-9E10-4E84FBD6F4A6}" type="parTrans" cxnId="{D2893D2B-3937-4921-933B-E39B7FA6573A}">
      <dgm:prSet/>
      <dgm:spPr/>
      <dgm:t>
        <a:bodyPr/>
        <a:lstStyle/>
        <a:p>
          <a:endParaRPr lang="en-US"/>
        </a:p>
      </dgm:t>
    </dgm:pt>
    <dgm:pt modelId="{A33E9299-83CC-4ED9-9702-885D4C61F08C}" type="sibTrans" cxnId="{D2893D2B-3937-4921-933B-E39B7FA6573A}">
      <dgm:prSet/>
      <dgm:spPr/>
      <dgm:t>
        <a:bodyPr/>
        <a:lstStyle/>
        <a:p>
          <a:endParaRPr lang="en-US"/>
        </a:p>
      </dgm:t>
    </dgm:pt>
    <dgm:pt modelId="{84E16220-C34D-43F9-870B-581B8D73D12B}">
      <dgm:prSet/>
      <dgm:spPr/>
      <dgm:t>
        <a:bodyPr/>
        <a:lstStyle/>
        <a:p>
          <a:r>
            <a:rPr lang="en-US">
              <a:latin typeface="Arial"/>
              <a:cs typeface="Arial"/>
            </a:rPr>
            <a:t>Alternative costs for adult day centers</a:t>
          </a:r>
        </a:p>
      </dgm:t>
    </dgm:pt>
    <dgm:pt modelId="{9B904CCA-387E-4ADE-B8B3-72383B648A8A}" type="parTrans" cxnId="{3CBBC749-3C0B-4643-BC75-F35D6792C62E}">
      <dgm:prSet/>
      <dgm:spPr/>
      <dgm:t>
        <a:bodyPr/>
        <a:lstStyle/>
        <a:p>
          <a:endParaRPr lang="en-US"/>
        </a:p>
      </dgm:t>
    </dgm:pt>
    <dgm:pt modelId="{246A6BFC-8469-45D3-B131-49F7F20764A2}" type="sibTrans" cxnId="{3CBBC749-3C0B-4643-BC75-F35D6792C62E}">
      <dgm:prSet/>
      <dgm:spPr/>
      <dgm:t>
        <a:bodyPr/>
        <a:lstStyle/>
        <a:p>
          <a:endParaRPr lang="en-US"/>
        </a:p>
      </dgm:t>
    </dgm:pt>
    <dgm:pt modelId="{70707EE1-3BE9-4307-ADCF-04874C0420C5}">
      <dgm:prSet/>
      <dgm:spPr/>
      <dgm:t>
        <a:bodyPr/>
        <a:lstStyle/>
        <a:p>
          <a:r>
            <a:rPr lang="en-US">
              <a:latin typeface="Arial"/>
              <a:cs typeface="Arial"/>
            </a:rPr>
            <a:t>Direct sources to free educational opportunities</a:t>
          </a:r>
        </a:p>
      </dgm:t>
    </dgm:pt>
    <dgm:pt modelId="{FFDBF1BC-A74C-4940-BA65-070DB7437106}" type="parTrans" cxnId="{1CF88E30-94C1-40FC-9B14-04513C8B80E6}">
      <dgm:prSet/>
      <dgm:spPr/>
      <dgm:t>
        <a:bodyPr/>
        <a:lstStyle/>
        <a:p>
          <a:endParaRPr lang="en-US"/>
        </a:p>
      </dgm:t>
    </dgm:pt>
    <dgm:pt modelId="{6EFA70C9-2C8D-4BF7-92EA-D7A22A0A72FB}" type="sibTrans" cxnId="{1CF88E30-94C1-40FC-9B14-04513C8B80E6}">
      <dgm:prSet/>
      <dgm:spPr/>
      <dgm:t>
        <a:bodyPr/>
        <a:lstStyle/>
        <a:p>
          <a:endParaRPr lang="en-US"/>
        </a:p>
      </dgm:t>
    </dgm:pt>
    <dgm:pt modelId="{3011BD64-BCB6-473E-B30C-B2CF0E94CEEB}" type="pres">
      <dgm:prSet presAssocID="{FEB52E96-3B08-40C1-B2C7-4D056D52123F}" presName="vert0" presStyleCnt="0">
        <dgm:presLayoutVars>
          <dgm:dir/>
          <dgm:animOne val="branch"/>
          <dgm:animLvl val="lvl"/>
        </dgm:presLayoutVars>
      </dgm:prSet>
      <dgm:spPr/>
    </dgm:pt>
    <dgm:pt modelId="{7AB6E38A-F01A-47A2-AD62-0B7567D5A54B}" type="pres">
      <dgm:prSet presAssocID="{94A2530E-0783-40DC-A236-0CC6C19B0F97}" presName="thickLine" presStyleLbl="alignNode1" presStyleIdx="0" presStyleCnt="3"/>
      <dgm:spPr/>
    </dgm:pt>
    <dgm:pt modelId="{C92AF695-FC91-4327-B825-7A9088C7A662}" type="pres">
      <dgm:prSet presAssocID="{94A2530E-0783-40DC-A236-0CC6C19B0F97}" presName="horz1" presStyleCnt="0"/>
      <dgm:spPr/>
    </dgm:pt>
    <dgm:pt modelId="{DCBCA387-4C31-4FDA-AA7C-55C059E26941}" type="pres">
      <dgm:prSet presAssocID="{94A2530E-0783-40DC-A236-0CC6C19B0F97}" presName="tx1" presStyleLbl="revTx" presStyleIdx="0" presStyleCnt="3"/>
      <dgm:spPr/>
    </dgm:pt>
    <dgm:pt modelId="{845FED15-9071-40DB-A501-9EDB8CFB8161}" type="pres">
      <dgm:prSet presAssocID="{94A2530E-0783-40DC-A236-0CC6C19B0F97}" presName="vert1" presStyleCnt="0"/>
      <dgm:spPr/>
    </dgm:pt>
    <dgm:pt modelId="{89FB57EE-112C-442E-BCA1-0A32BCBA8EA7}" type="pres">
      <dgm:prSet presAssocID="{84E16220-C34D-43F9-870B-581B8D73D12B}" presName="thickLine" presStyleLbl="alignNode1" presStyleIdx="1" presStyleCnt="3"/>
      <dgm:spPr/>
    </dgm:pt>
    <dgm:pt modelId="{1FECAF1F-F210-4967-B79B-93522AC535C0}" type="pres">
      <dgm:prSet presAssocID="{84E16220-C34D-43F9-870B-581B8D73D12B}" presName="horz1" presStyleCnt="0"/>
      <dgm:spPr/>
    </dgm:pt>
    <dgm:pt modelId="{34E2E654-7F48-4E9E-824E-8B49F5F7A684}" type="pres">
      <dgm:prSet presAssocID="{84E16220-C34D-43F9-870B-581B8D73D12B}" presName="tx1" presStyleLbl="revTx" presStyleIdx="1" presStyleCnt="3"/>
      <dgm:spPr/>
    </dgm:pt>
    <dgm:pt modelId="{FCF1D058-2DC8-41C4-BF8B-C03769E4E3BF}" type="pres">
      <dgm:prSet presAssocID="{84E16220-C34D-43F9-870B-581B8D73D12B}" presName="vert1" presStyleCnt="0"/>
      <dgm:spPr/>
    </dgm:pt>
    <dgm:pt modelId="{0F9C9B7C-6729-46DD-83BC-BC5CC281E7FA}" type="pres">
      <dgm:prSet presAssocID="{70707EE1-3BE9-4307-ADCF-04874C0420C5}" presName="thickLine" presStyleLbl="alignNode1" presStyleIdx="2" presStyleCnt="3"/>
      <dgm:spPr/>
    </dgm:pt>
    <dgm:pt modelId="{44F70348-FDBA-4CE4-83E6-3B61823270AB}" type="pres">
      <dgm:prSet presAssocID="{70707EE1-3BE9-4307-ADCF-04874C0420C5}" presName="horz1" presStyleCnt="0"/>
      <dgm:spPr/>
    </dgm:pt>
    <dgm:pt modelId="{BE2C1972-FF32-49C7-9B7B-13CA2C846B29}" type="pres">
      <dgm:prSet presAssocID="{70707EE1-3BE9-4307-ADCF-04874C0420C5}" presName="tx1" presStyleLbl="revTx" presStyleIdx="2" presStyleCnt="3"/>
      <dgm:spPr/>
    </dgm:pt>
    <dgm:pt modelId="{79E97BB8-01A3-4633-BE5B-2B82D7E73D9F}" type="pres">
      <dgm:prSet presAssocID="{70707EE1-3BE9-4307-ADCF-04874C0420C5}" presName="vert1" presStyleCnt="0"/>
      <dgm:spPr/>
    </dgm:pt>
  </dgm:ptLst>
  <dgm:cxnLst>
    <dgm:cxn modelId="{D2893D2B-3937-4921-933B-E39B7FA6573A}" srcId="{FEB52E96-3B08-40C1-B2C7-4D056D52123F}" destId="{94A2530E-0783-40DC-A236-0CC6C19B0F97}" srcOrd="0" destOrd="0" parTransId="{F0F3DF7F-363E-4196-9E10-4E84FBD6F4A6}" sibTransId="{A33E9299-83CC-4ED9-9702-885D4C61F08C}"/>
    <dgm:cxn modelId="{1CF88E30-94C1-40FC-9B14-04513C8B80E6}" srcId="{FEB52E96-3B08-40C1-B2C7-4D056D52123F}" destId="{70707EE1-3BE9-4307-ADCF-04874C0420C5}" srcOrd="2" destOrd="0" parTransId="{FFDBF1BC-A74C-4940-BA65-070DB7437106}" sibTransId="{6EFA70C9-2C8D-4BF7-92EA-D7A22A0A72FB}"/>
    <dgm:cxn modelId="{3CBBC749-3C0B-4643-BC75-F35D6792C62E}" srcId="{FEB52E96-3B08-40C1-B2C7-4D056D52123F}" destId="{84E16220-C34D-43F9-870B-581B8D73D12B}" srcOrd="1" destOrd="0" parTransId="{9B904CCA-387E-4ADE-B8B3-72383B648A8A}" sibTransId="{246A6BFC-8469-45D3-B131-49F7F20764A2}"/>
    <dgm:cxn modelId="{991D2C7C-98A8-405F-8B68-DA2570D76E37}" type="presOf" srcId="{84E16220-C34D-43F9-870B-581B8D73D12B}" destId="{34E2E654-7F48-4E9E-824E-8B49F5F7A684}" srcOrd="0" destOrd="0" presId="urn:microsoft.com/office/officeart/2008/layout/LinedList"/>
    <dgm:cxn modelId="{FF8FC6AB-AB0A-4659-B0F1-D8B32470E9B4}" type="presOf" srcId="{FEB52E96-3B08-40C1-B2C7-4D056D52123F}" destId="{3011BD64-BCB6-473E-B30C-B2CF0E94CEEB}" srcOrd="0" destOrd="0" presId="urn:microsoft.com/office/officeart/2008/layout/LinedList"/>
    <dgm:cxn modelId="{3FC5B2CE-EAB0-4280-8541-EF8FE8E8AE86}" type="presOf" srcId="{70707EE1-3BE9-4307-ADCF-04874C0420C5}" destId="{BE2C1972-FF32-49C7-9B7B-13CA2C846B29}" srcOrd="0" destOrd="0" presId="urn:microsoft.com/office/officeart/2008/layout/LinedList"/>
    <dgm:cxn modelId="{56E475F6-00C0-413A-BC26-92A6C0717AE1}" type="presOf" srcId="{94A2530E-0783-40DC-A236-0CC6C19B0F97}" destId="{DCBCA387-4C31-4FDA-AA7C-55C059E26941}" srcOrd="0" destOrd="0" presId="urn:microsoft.com/office/officeart/2008/layout/LinedList"/>
    <dgm:cxn modelId="{389BFDDD-A151-440A-B95C-6864756014DB}" type="presParOf" srcId="{3011BD64-BCB6-473E-B30C-B2CF0E94CEEB}" destId="{7AB6E38A-F01A-47A2-AD62-0B7567D5A54B}" srcOrd="0" destOrd="0" presId="urn:microsoft.com/office/officeart/2008/layout/LinedList"/>
    <dgm:cxn modelId="{620BBC0D-4D78-42C6-972D-65491E21E89F}" type="presParOf" srcId="{3011BD64-BCB6-473E-B30C-B2CF0E94CEEB}" destId="{C92AF695-FC91-4327-B825-7A9088C7A662}" srcOrd="1" destOrd="0" presId="urn:microsoft.com/office/officeart/2008/layout/LinedList"/>
    <dgm:cxn modelId="{68EBE5B9-E863-4A05-A27B-D0755FB0FEA1}" type="presParOf" srcId="{C92AF695-FC91-4327-B825-7A9088C7A662}" destId="{DCBCA387-4C31-4FDA-AA7C-55C059E26941}" srcOrd="0" destOrd="0" presId="urn:microsoft.com/office/officeart/2008/layout/LinedList"/>
    <dgm:cxn modelId="{B805B3E6-9A11-45A1-9B16-5ACA67AD82A2}" type="presParOf" srcId="{C92AF695-FC91-4327-B825-7A9088C7A662}" destId="{845FED15-9071-40DB-A501-9EDB8CFB8161}" srcOrd="1" destOrd="0" presId="urn:microsoft.com/office/officeart/2008/layout/LinedList"/>
    <dgm:cxn modelId="{769A5393-2B42-4A4B-A3F3-A7F6D5C95DAA}" type="presParOf" srcId="{3011BD64-BCB6-473E-B30C-B2CF0E94CEEB}" destId="{89FB57EE-112C-442E-BCA1-0A32BCBA8EA7}" srcOrd="2" destOrd="0" presId="urn:microsoft.com/office/officeart/2008/layout/LinedList"/>
    <dgm:cxn modelId="{335B61FB-61A4-4850-9F0B-A7C1C61803E2}" type="presParOf" srcId="{3011BD64-BCB6-473E-B30C-B2CF0E94CEEB}" destId="{1FECAF1F-F210-4967-B79B-93522AC535C0}" srcOrd="3" destOrd="0" presId="urn:microsoft.com/office/officeart/2008/layout/LinedList"/>
    <dgm:cxn modelId="{66A05E3A-9257-45FA-A95E-0107383763C5}" type="presParOf" srcId="{1FECAF1F-F210-4967-B79B-93522AC535C0}" destId="{34E2E654-7F48-4E9E-824E-8B49F5F7A684}" srcOrd="0" destOrd="0" presId="urn:microsoft.com/office/officeart/2008/layout/LinedList"/>
    <dgm:cxn modelId="{B9F38F26-E177-4E81-8C3E-0272D8CFF50F}" type="presParOf" srcId="{1FECAF1F-F210-4967-B79B-93522AC535C0}" destId="{FCF1D058-2DC8-41C4-BF8B-C03769E4E3BF}" srcOrd="1" destOrd="0" presId="urn:microsoft.com/office/officeart/2008/layout/LinedList"/>
    <dgm:cxn modelId="{1A7EBEFF-CF75-47D0-8DD7-6A886502545B}" type="presParOf" srcId="{3011BD64-BCB6-473E-B30C-B2CF0E94CEEB}" destId="{0F9C9B7C-6729-46DD-83BC-BC5CC281E7FA}" srcOrd="4" destOrd="0" presId="urn:microsoft.com/office/officeart/2008/layout/LinedList"/>
    <dgm:cxn modelId="{80C03E11-FF28-4459-9C92-C11B74ACD2A5}" type="presParOf" srcId="{3011BD64-BCB6-473E-B30C-B2CF0E94CEEB}" destId="{44F70348-FDBA-4CE4-83E6-3B61823270AB}" srcOrd="5" destOrd="0" presId="urn:microsoft.com/office/officeart/2008/layout/LinedList"/>
    <dgm:cxn modelId="{E82659D6-E43F-434A-9FA0-5C75CCCAD85E}" type="presParOf" srcId="{44F70348-FDBA-4CE4-83E6-3B61823270AB}" destId="{BE2C1972-FF32-49C7-9B7B-13CA2C846B29}" srcOrd="0" destOrd="0" presId="urn:microsoft.com/office/officeart/2008/layout/LinedList"/>
    <dgm:cxn modelId="{93F82DC8-2FF7-45EE-92C9-57EF7614BAD6}" type="presParOf" srcId="{44F70348-FDBA-4CE4-83E6-3B61823270AB}" destId="{79E97BB8-01A3-4633-BE5B-2B82D7E73D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49D296-8A51-4EEE-8BF6-2BD8D2FE06CF}" type="doc">
      <dgm:prSet loTypeId="urn:microsoft.com/office/officeart/2005/8/layout/hierarchy1" loCatId="hierarchy" qsTypeId="urn:microsoft.com/office/officeart/2005/8/quickstyle/simple1" qsCatId="simple" csTypeId="urn:microsoft.com/office/officeart/2005/8/colors/accent3_3" csCatId="accent3" phldr="1"/>
      <dgm:spPr/>
    </dgm:pt>
    <dgm:pt modelId="{07103B03-40D3-4A73-8064-487A7C29984F}">
      <dgm:prSet phldrT="[Text]"/>
      <dgm:spPr/>
      <dgm:t>
        <a:bodyPr/>
        <a:lstStyle/>
        <a:p>
          <a:pPr>
            <a:buFont typeface="+mj-lt"/>
            <a:buAutoNum type="arabicPeriod"/>
          </a:pPr>
          <a:r>
            <a:rPr lang="en-US">
              <a:latin typeface="Arial"/>
              <a:cs typeface="Arial"/>
            </a:rPr>
            <a:t>Senior Library Events</a:t>
          </a:r>
        </a:p>
      </dgm:t>
    </dgm:pt>
    <dgm:pt modelId="{B89DD6D8-7DB9-4F6D-83EC-37245072F5BB}" type="parTrans" cxnId="{A9DF8B53-12AA-4AAA-906C-80F1362D0C75}">
      <dgm:prSet/>
      <dgm:spPr/>
      <dgm:t>
        <a:bodyPr/>
        <a:lstStyle/>
        <a:p>
          <a:endParaRPr lang="en-US"/>
        </a:p>
      </dgm:t>
    </dgm:pt>
    <dgm:pt modelId="{F5FE494B-8246-4F5F-9F12-29D9C9F079B3}" type="sibTrans" cxnId="{A9DF8B53-12AA-4AAA-906C-80F1362D0C75}">
      <dgm:prSet/>
      <dgm:spPr/>
      <dgm:t>
        <a:bodyPr/>
        <a:lstStyle/>
        <a:p>
          <a:endParaRPr lang="en-US"/>
        </a:p>
      </dgm:t>
    </dgm:pt>
    <dgm:pt modelId="{E29FA09A-36C5-4DA3-9B5E-49208593040D}">
      <dgm:prSet/>
      <dgm:spPr/>
      <dgm:t>
        <a:bodyPr/>
        <a:lstStyle/>
        <a:p>
          <a:r>
            <a:rPr lang="en-US">
              <a:latin typeface="Arial"/>
              <a:cs typeface="Arial"/>
            </a:rPr>
            <a:t>Penacook Village Fund</a:t>
          </a:r>
        </a:p>
      </dgm:t>
    </dgm:pt>
    <dgm:pt modelId="{AF9C5C10-65AD-4395-A584-DD399C9BAD02}" type="parTrans" cxnId="{983FDA4A-0FC5-46AC-95E0-D3CA0FA611EB}">
      <dgm:prSet/>
      <dgm:spPr/>
      <dgm:t>
        <a:bodyPr/>
        <a:lstStyle/>
        <a:p>
          <a:endParaRPr lang="en-US"/>
        </a:p>
      </dgm:t>
    </dgm:pt>
    <dgm:pt modelId="{69827404-988D-46C8-BF9F-920A22884ECB}" type="sibTrans" cxnId="{983FDA4A-0FC5-46AC-95E0-D3CA0FA611EB}">
      <dgm:prSet/>
      <dgm:spPr/>
      <dgm:t>
        <a:bodyPr/>
        <a:lstStyle/>
        <a:p>
          <a:endParaRPr lang="en-US"/>
        </a:p>
      </dgm:t>
    </dgm:pt>
    <dgm:pt modelId="{E164A9A4-30B1-4D55-97EA-53D829C7F95A}">
      <dgm:prSet phldrT="[Text]"/>
      <dgm:spPr/>
      <dgm:t>
        <a:bodyPr/>
        <a:lstStyle/>
        <a:p>
          <a:pPr>
            <a:buFont typeface="+mj-lt"/>
            <a:buAutoNum type="arabicPeriod"/>
          </a:pPr>
          <a:r>
            <a:rPr lang="en-US">
              <a:latin typeface="Arial"/>
              <a:cs typeface="Arial"/>
            </a:rPr>
            <a:t>Project CARE</a:t>
          </a:r>
        </a:p>
      </dgm:t>
    </dgm:pt>
    <dgm:pt modelId="{5FAAFAB4-8ABA-48F3-95DD-16A4482F58B3}" type="parTrans" cxnId="{03AE509D-1904-4E0E-BE1C-BA290163B0F0}">
      <dgm:prSet/>
      <dgm:spPr/>
      <dgm:t>
        <a:bodyPr/>
        <a:lstStyle/>
        <a:p>
          <a:endParaRPr lang="en-US"/>
        </a:p>
      </dgm:t>
    </dgm:pt>
    <dgm:pt modelId="{7830B583-0A7D-40B4-A59F-8ED74C05F1DF}" type="sibTrans" cxnId="{03AE509D-1904-4E0E-BE1C-BA290163B0F0}">
      <dgm:prSet/>
      <dgm:spPr/>
      <dgm:t>
        <a:bodyPr/>
        <a:lstStyle/>
        <a:p>
          <a:endParaRPr lang="en-US"/>
        </a:p>
      </dgm:t>
    </dgm:pt>
    <dgm:pt modelId="{F55604DC-3549-4D18-BECD-46B370DCCA3B}">
      <dgm:prSet phldrT="[Text]"/>
      <dgm:spPr/>
      <dgm:t>
        <a:bodyPr/>
        <a:lstStyle/>
        <a:p>
          <a:pPr>
            <a:buFont typeface="+mj-lt"/>
            <a:buAutoNum type="arabicPeriod"/>
          </a:pPr>
          <a:r>
            <a:rPr lang="en-US">
              <a:latin typeface="Arial"/>
              <a:cs typeface="Arial"/>
            </a:rPr>
            <a:t>Bryan, TX</a:t>
          </a:r>
        </a:p>
      </dgm:t>
    </dgm:pt>
    <dgm:pt modelId="{7EA24D4E-31CA-4AFF-9F8E-CD77E03C5319}" type="parTrans" cxnId="{FD0D557A-1010-5B43-AF87-94F99C00CB82}">
      <dgm:prSet/>
      <dgm:spPr/>
      <dgm:t>
        <a:bodyPr/>
        <a:lstStyle/>
        <a:p>
          <a:endParaRPr lang="en-US"/>
        </a:p>
      </dgm:t>
    </dgm:pt>
    <dgm:pt modelId="{18AED124-3543-42E5-A1CB-2D16320DE5D1}" type="sibTrans" cxnId="{FD0D557A-1010-5B43-AF87-94F99C00CB82}">
      <dgm:prSet/>
      <dgm:spPr/>
      <dgm:t>
        <a:bodyPr/>
        <a:lstStyle/>
        <a:p>
          <a:endParaRPr lang="en-US"/>
        </a:p>
      </dgm:t>
    </dgm:pt>
    <dgm:pt modelId="{4F53EF38-C2C9-47F7-AEE2-2C4D30403354}">
      <dgm:prSet phldrT="[Text]"/>
      <dgm:spPr/>
      <dgm:t>
        <a:bodyPr/>
        <a:lstStyle/>
        <a:p>
          <a:pPr>
            <a:buFont typeface="+mj-lt"/>
            <a:buAutoNum type="arabicPeriod"/>
          </a:pPr>
          <a:r>
            <a:rPr lang="en-US">
              <a:latin typeface="Arial"/>
              <a:cs typeface="Arial"/>
            </a:rPr>
            <a:t>National</a:t>
          </a:r>
        </a:p>
      </dgm:t>
    </dgm:pt>
    <dgm:pt modelId="{60780397-210A-4445-A6F3-C49A5C661C07}" type="parTrans" cxnId="{EABACE74-7A11-4F45-959F-101868C09BD6}">
      <dgm:prSet/>
      <dgm:spPr/>
      <dgm:t>
        <a:bodyPr/>
        <a:lstStyle/>
        <a:p>
          <a:endParaRPr lang="en-US"/>
        </a:p>
      </dgm:t>
    </dgm:pt>
    <dgm:pt modelId="{2F01E3CC-FB30-413B-8E3A-5C969EBB5448}" type="sibTrans" cxnId="{EABACE74-7A11-4F45-959F-101868C09BD6}">
      <dgm:prSet/>
      <dgm:spPr/>
      <dgm:t>
        <a:bodyPr/>
        <a:lstStyle/>
        <a:p>
          <a:endParaRPr lang="en-US"/>
        </a:p>
      </dgm:t>
    </dgm:pt>
    <dgm:pt modelId="{E1EB0C5B-86BE-4E53-804B-7CA39CAD4E6D}">
      <dgm:prSet/>
      <dgm:spPr/>
      <dgm:t>
        <a:bodyPr/>
        <a:lstStyle/>
        <a:p>
          <a:r>
            <a:rPr lang="en-US">
              <a:latin typeface="Arial"/>
              <a:cs typeface="Arial"/>
            </a:rPr>
            <a:t>Ashville, NC</a:t>
          </a:r>
        </a:p>
      </dgm:t>
    </dgm:pt>
    <dgm:pt modelId="{920962E1-C836-44C3-8B5A-F59BC2A99013}" type="parTrans" cxnId="{D0BE581B-3F3D-E84A-90BC-4DF9917754CE}">
      <dgm:prSet/>
      <dgm:spPr/>
      <dgm:t>
        <a:bodyPr/>
        <a:lstStyle/>
        <a:p>
          <a:endParaRPr lang="en-US"/>
        </a:p>
      </dgm:t>
    </dgm:pt>
    <dgm:pt modelId="{CBDB9370-D808-47D7-AA5A-F1BD819971B1}" type="sibTrans" cxnId="{D0BE581B-3F3D-E84A-90BC-4DF9917754CE}">
      <dgm:prSet/>
      <dgm:spPr/>
      <dgm:t>
        <a:bodyPr/>
        <a:lstStyle/>
        <a:p>
          <a:endParaRPr lang="en-US"/>
        </a:p>
      </dgm:t>
    </dgm:pt>
    <dgm:pt modelId="{29A7954A-4C47-4019-A5BD-7D30B52670AD}" type="pres">
      <dgm:prSet presAssocID="{A149D296-8A51-4EEE-8BF6-2BD8D2FE06CF}" presName="hierChild1" presStyleCnt="0">
        <dgm:presLayoutVars>
          <dgm:chPref val="1"/>
          <dgm:dir/>
          <dgm:animOne val="branch"/>
          <dgm:animLvl val="lvl"/>
          <dgm:resizeHandles/>
        </dgm:presLayoutVars>
      </dgm:prSet>
      <dgm:spPr/>
    </dgm:pt>
    <dgm:pt modelId="{EBD42C93-FF50-44BD-9175-76C46BD8E2DB}" type="pres">
      <dgm:prSet presAssocID="{07103B03-40D3-4A73-8064-487A7C29984F}" presName="hierRoot1" presStyleCnt="0"/>
      <dgm:spPr/>
    </dgm:pt>
    <dgm:pt modelId="{471B5E6D-DCCA-40D3-A2F8-29FB693AE20C}" type="pres">
      <dgm:prSet presAssocID="{07103B03-40D3-4A73-8064-487A7C29984F}" presName="composite" presStyleCnt="0"/>
      <dgm:spPr/>
    </dgm:pt>
    <dgm:pt modelId="{F33CBCD8-D0C6-4516-85C0-71C1FAD3D8EA}" type="pres">
      <dgm:prSet presAssocID="{07103B03-40D3-4A73-8064-487A7C29984F}" presName="background" presStyleLbl="node0" presStyleIdx="0" presStyleCnt="3"/>
      <dgm:spPr/>
    </dgm:pt>
    <dgm:pt modelId="{70D3A614-4372-415E-AC5F-AB29521FA4F9}" type="pres">
      <dgm:prSet presAssocID="{07103B03-40D3-4A73-8064-487A7C29984F}" presName="text" presStyleLbl="fgAcc0" presStyleIdx="0" presStyleCnt="3">
        <dgm:presLayoutVars>
          <dgm:chPref val="3"/>
        </dgm:presLayoutVars>
      </dgm:prSet>
      <dgm:spPr/>
    </dgm:pt>
    <dgm:pt modelId="{3473C9E0-441C-4580-B01E-A739DE9D5BE8}" type="pres">
      <dgm:prSet presAssocID="{07103B03-40D3-4A73-8064-487A7C29984F}" presName="hierChild2" presStyleCnt="0"/>
      <dgm:spPr/>
    </dgm:pt>
    <dgm:pt modelId="{03E9304B-0356-42CE-9A6A-52F45DAF8CEE}" type="pres">
      <dgm:prSet presAssocID="{7EA24D4E-31CA-4AFF-9F8E-CD77E03C5319}" presName="Name10" presStyleLbl="parChTrans1D2" presStyleIdx="0" presStyleCnt="3"/>
      <dgm:spPr/>
    </dgm:pt>
    <dgm:pt modelId="{98A8C7EF-E96D-458C-AFB2-F58612FEF8E5}" type="pres">
      <dgm:prSet presAssocID="{F55604DC-3549-4D18-BECD-46B370DCCA3B}" presName="hierRoot2" presStyleCnt="0"/>
      <dgm:spPr/>
    </dgm:pt>
    <dgm:pt modelId="{CC6DDCE1-98A8-4821-9DCA-AEEB628A7060}" type="pres">
      <dgm:prSet presAssocID="{F55604DC-3549-4D18-BECD-46B370DCCA3B}" presName="composite2" presStyleCnt="0"/>
      <dgm:spPr/>
    </dgm:pt>
    <dgm:pt modelId="{6A5AED77-640B-4A50-9F18-0ED3DD192AD3}" type="pres">
      <dgm:prSet presAssocID="{F55604DC-3549-4D18-BECD-46B370DCCA3B}" presName="background2" presStyleLbl="node2" presStyleIdx="0" presStyleCnt="3"/>
      <dgm:spPr/>
    </dgm:pt>
    <dgm:pt modelId="{F5108061-8EBC-4122-92A9-0730CD4D1BCE}" type="pres">
      <dgm:prSet presAssocID="{F55604DC-3549-4D18-BECD-46B370DCCA3B}" presName="text2" presStyleLbl="fgAcc2" presStyleIdx="0" presStyleCnt="3">
        <dgm:presLayoutVars>
          <dgm:chPref val="3"/>
        </dgm:presLayoutVars>
      </dgm:prSet>
      <dgm:spPr/>
    </dgm:pt>
    <dgm:pt modelId="{9C61D9E8-35B1-457A-BFEA-08281CE88D2A}" type="pres">
      <dgm:prSet presAssocID="{F55604DC-3549-4D18-BECD-46B370DCCA3B}" presName="hierChild3" presStyleCnt="0"/>
      <dgm:spPr/>
    </dgm:pt>
    <dgm:pt modelId="{00DDB104-19A6-4FB8-94DF-FE0390FE5307}" type="pres">
      <dgm:prSet presAssocID="{E164A9A4-30B1-4D55-97EA-53D829C7F95A}" presName="hierRoot1" presStyleCnt="0"/>
      <dgm:spPr/>
    </dgm:pt>
    <dgm:pt modelId="{7FE07002-EFFA-4DA1-9173-EE6DCBF3657E}" type="pres">
      <dgm:prSet presAssocID="{E164A9A4-30B1-4D55-97EA-53D829C7F95A}" presName="composite" presStyleCnt="0"/>
      <dgm:spPr/>
    </dgm:pt>
    <dgm:pt modelId="{E291C4C9-4A9A-41D2-8002-FB4914BC1350}" type="pres">
      <dgm:prSet presAssocID="{E164A9A4-30B1-4D55-97EA-53D829C7F95A}" presName="background" presStyleLbl="node0" presStyleIdx="1" presStyleCnt="3"/>
      <dgm:spPr/>
    </dgm:pt>
    <dgm:pt modelId="{EB0C8DBF-6E73-4E4C-9BCA-270B0415CED6}" type="pres">
      <dgm:prSet presAssocID="{E164A9A4-30B1-4D55-97EA-53D829C7F95A}" presName="text" presStyleLbl="fgAcc0" presStyleIdx="1" presStyleCnt="3">
        <dgm:presLayoutVars>
          <dgm:chPref val="3"/>
        </dgm:presLayoutVars>
      </dgm:prSet>
      <dgm:spPr/>
    </dgm:pt>
    <dgm:pt modelId="{4E0C98BE-930B-4A64-8A3E-167D3568308D}" type="pres">
      <dgm:prSet presAssocID="{E164A9A4-30B1-4D55-97EA-53D829C7F95A}" presName="hierChild2" presStyleCnt="0"/>
      <dgm:spPr/>
    </dgm:pt>
    <dgm:pt modelId="{469B48ED-8F4A-4BB5-95F5-2F47F86851D4}" type="pres">
      <dgm:prSet presAssocID="{60780397-210A-4445-A6F3-C49A5C661C07}" presName="Name10" presStyleLbl="parChTrans1D2" presStyleIdx="1" presStyleCnt="3"/>
      <dgm:spPr/>
    </dgm:pt>
    <dgm:pt modelId="{4062D864-5FCF-472D-8F3E-AE67D62A3979}" type="pres">
      <dgm:prSet presAssocID="{4F53EF38-C2C9-47F7-AEE2-2C4D30403354}" presName="hierRoot2" presStyleCnt="0"/>
      <dgm:spPr/>
    </dgm:pt>
    <dgm:pt modelId="{FF49393D-1FE7-4605-83F7-F56DF94FB1C4}" type="pres">
      <dgm:prSet presAssocID="{4F53EF38-C2C9-47F7-AEE2-2C4D30403354}" presName="composite2" presStyleCnt="0"/>
      <dgm:spPr/>
    </dgm:pt>
    <dgm:pt modelId="{39183327-7CB9-4740-9EFD-6110062F741C}" type="pres">
      <dgm:prSet presAssocID="{4F53EF38-C2C9-47F7-AEE2-2C4D30403354}" presName="background2" presStyleLbl="node2" presStyleIdx="1" presStyleCnt="3"/>
      <dgm:spPr/>
    </dgm:pt>
    <dgm:pt modelId="{94B1A5B5-1ED0-46D9-AA5A-4EDE6A5FCA3B}" type="pres">
      <dgm:prSet presAssocID="{4F53EF38-C2C9-47F7-AEE2-2C4D30403354}" presName="text2" presStyleLbl="fgAcc2" presStyleIdx="1" presStyleCnt="3">
        <dgm:presLayoutVars>
          <dgm:chPref val="3"/>
        </dgm:presLayoutVars>
      </dgm:prSet>
      <dgm:spPr/>
    </dgm:pt>
    <dgm:pt modelId="{5F48F94E-7BD1-42E2-9681-DFB01C8DAE46}" type="pres">
      <dgm:prSet presAssocID="{4F53EF38-C2C9-47F7-AEE2-2C4D30403354}" presName="hierChild3" presStyleCnt="0"/>
      <dgm:spPr/>
    </dgm:pt>
    <dgm:pt modelId="{5BA74236-A45F-44B5-B8A8-F7B9B897F9E1}" type="pres">
      <dgm:prSet presAssocID="{E29FA09A-36C5-4DA3-9B5E-49208593040D}" presName="hierRoot1" presStyleCnt="0"/>
      <dgm:spPr/>
    </dgm:pt>
    <dgm:pt modelId="{3618659C-005A-4142-B35A-64707E642BA0}" type="pres">
      <dgm:prSet presAssocID="{E29FA09A-36C5-4DA3-9B5E-49208593040D}" presName="composite" presStyleCnt="0"/>
      <dgm:spPr/>
    </dgm:pt>
    <dgm:pt modelId="{6910E97B-C490-46C2-9903-A063BE8C95C6}" type="pres">
      <dgm:prSet presAssocID="{E29FA09A-36C5-4DA3-9B5E-49208593040D}" presName="background" presStyleLbl="node0" presStyleIdx="2" presStyleCnt="3"/>
      <dgm:spPr/>
    </dgm:pt>
    <dgm:pt modelId="{324386B2-C943-4027-8459-F1F58420A233}" type="pres">
      <dgm:prSet presAssocID="{E29FA09A-36C5-4DA3-9B5E-49208593040D}" presName="text" presStyleLbl="fgAcc0" presStyleIdx="2" presStyleCnt="3">
        <dgm:presLayoutVars>
          <dgm:chPref val="3"/>
        </dgm:presLayoutVars>
      </dgm:prSet>
      <dgm:spPr/>
    </dgm:pt>
    <dgm:pt modelId="{899EE49A-82C0-46FD-8600-C337A522EC7D}" type="pres">
      <dgm:prSet presAssocID="{E29FA09A-36C5-4DA3-9B5E-49208593040D}" presName="hierChild2" presStyleCnt="0"/>
      <dgm:spPr/>
    </dgm:pt>
    <dgm:pt modelId="{7E85405B-FC95-44FD-B40C-826BBAEA9501}" type="pres">
      <dgm:prSet presAssocID="{920962E1-C836-44C3-8B5A-F59BC2A99013}" presName="Name10" presStyleLbl="parChTrans1D2" presStyleIdx="2" presStyleCnt="3"/>
      <dgm:spPr/>
    </dgm:pt>
    <dgm:pt modelId="{52D14C08-BB29-452B-99AC-E8B941112DDA}" type="pres">
      <dgm:prSet presAssocID="{E1EB0C5B-86BE-4E53-804B-7CA39CAD4E6D}" presName="hierRoot2" presStyleCnt="0"/>
      <dgm:spPr/>
    </dgm:pt>
    <dgm:pt modelId="{EDB443E1-89BC-40E0-9A95-FA5DF748C47B}" type="pres">
      <dgm:prSet presAssocID="{E1EB0C5B-86BE-4E53-804B-7CA39CAD4E6D}" presName="composite2" presStyleCnt="0"/>
      <dgm:spPr/>
    </dgm:pt>
    <dgm:pt modelId="{5F5332C6-43CD-40BC-BDA4-EC5C7DF4C360}" type="pres">
      <dgm:prSet presAssocID="{E1EB0C5B-86BE-4E53-804B-7CA39CAD4E6D}" presName="background2" presStyleLbl="node2" presStyleIdx="2" presStyleCnt="3"/>
      <dgm:spPr/>
    </dgm:pt>
    <dgm:pt modelId="{CBE9A394-7814-4C95-9D46-6C923D7256E8}" type="pres">
      <dgm:prSet presAssocID="{E1EB0C5B-86BE-4E53-804B-7CA39CAD4E6D}" presName="text2" presStyleLbl="fgAcc2" presStyleIdx="2" presStyleCnt="3">
        <dgm:presLayoutVars>
          <dgm:chPref val="3"/>
        </dgm:presLayoutVars>
      </dgm:prSet>
      <dgm:spPr/>
    </dgm:pt>
    <dgm:pt modelId="{75EFEEEF-F186-4794-AC8B-8281A8CBB96E}" type="pres">
      <dgm:prSet presAssocID="{E1EB0C5B-86BE-4E53-804B-7CA39CAD4E6D}" presName="hierChild3" presStyleCnt="0"/>
      <dgm:spPr/>
    </dgm:pt>
  </dgm:ptLst>
  <dgm:cxnLst>
    <dgm:cxn modelId="{D0BE581B-3F3D-E84A-90BC-4DF9917754CE}" srcId="{E29FA09A-36C5-4DA3-9B5E-49208593040D}" destId="{E1EB0C5B-86BE-4E53-804B-7CA39CAD4E6D}" srcOrd="0" destOrd="0" parTransId="{920962E1-C836-44C3-8B5A-F59BC2A99013}" sibTransId="{CBDB9370-D808-47D7-AA5A-F1BD819971B1}"/>
    <dgm:cxn modelId="{74C43036-B9F2-480E-A033-B90BC8B79C26}" type="presOf" srcId="{07103B03-40D3-4A73-8064-487A7C29984F}" destId="{70D3A614-4372-415E-AC5F-AB29521FA4F9}" srcOrd="0" destOrd="0" presId="urn:microsoft.com/office/officeart/2005/8/layout/hierarchy1"/>
    <dgm:cxn modelId="{39083C40-A482-45C9-99BE-0540F9AA5B30}" type="presOf" srcId="{E29FA09A-36C5-4DA3-9B5E-49208593040D}" destId="{324386B2-C943-4027-8459-F1F58420A233}" srcOrd="0" destOrd="0" presId="urn:microsoft.com/office/officeart/2005/8/layout/hierarchy1"/>
    <dgm:cxn modelId="{983FDA4A-0FC5-46AC-95E0-D3CA0FA611EB}" srcId="{A149D296-8A51-4EEE-8BF6-2BD8D2FE06CF}" destId="{E29FA09A-36C5-4DA3-9B5E-49208593040D}" srcOrd="2" destOrd="0" parTransId="{AF9C5C10-65AD-4395-A584-DD399C9BAD02}" sibTransId="{69827404-988D-46C8-BF9F-920A22884ECB}"/>
    <dgm:cxn modelId="{A9DF8B53-12AA-4AAA-906C-80F1362D0C75}" srcId="{A149D296-8A51-4EEE-8BF6-2BD8D2FE06CF}" destId="{07103B03-40D3-4A73-8064-487A7C29984F}" srcOrd="0" destOrd="0" parTransId="{B89DD6D8-7DB9-4F6D-83EC-37245072F5BB}" sibTransId="{F5FE494B-8246-4F5F-9F12-29D9C9F079B3}"/>
    <dgm:cxn modelId="{EABACE74-7A11-4F45-959F-101868C09BD6}" srcId="{E164A9A4-30B1-4D55-97EA-53D829C7F95A}" destId="{4F53EF38-C2C9-47F7-AEE2-2C4D30403354}" srcOrd="0" destOrd="0" parTransId="{60780397-210A-4445-A6F3-C49A5C661C07}" sibTransId="{2F01E3CC-FB30-413B-8E3A-5C969EBB5448}"/>
    <dgm:cxn modelId="{FD0D557A-1010-5B43-AF87-94F99C00CB82}" srcId="{07103B03-40D3-4A73-8064-487A7C29984F}" destId="{F55604DC-3549-4D18-BECD-46B370DCCA3B}" srcOrd="0" destOrd="0" parTransId="{7EA24D4E-31CA-4AFF-9F8E-CD77E03C5319}" sibTransId="{18AED124-3543-42E5-A1CB-2D16320DE5D1}"/>
    <dgm:cxn modelId="{253F5181-5AED-4646-A277-CE1D2153EE45}" type="presOf" srcId="{7EA24D4E-31CA-4AFF-9F8E-CD77E03C5319}" destId="{03E9304B-0356-42CE-9A6A-52F45DAF8CEE}" srcOrd="0" destOrd="0" presId="urn:microsoft.com/office/officeart/2005/8/layout/hierarchy1"/>
    <dgm:cxn modelId="{048C0396-A889-884A-B2BF-583613EACA07}" type="presOf" srcId="{F55604DC-3549-4D18-BECD-46B370DCCA3B}" destId="{F5108061-8EBC-4122-92A9-0730CD4D1BCE}" srcOrd="0" destOrd="0" presId="urn:microsoft.com/office/officeart/2005/8/layout/hierarchy1"/>
    <dgm:cxn modelId="{03AE509D-1904-4E0E-BE1C-BA290163B0F0}" srcId="{A149D296-8A51-4EEE-8BF6-2BD8D2FE06CF}" destId="{E164A9A4-30B1-4D55-97EA-53D829C7F95A}" srcOrd="1" destOrd="0" parTransId="{5FAAFAB4-8ABA-48F3-95DD-16A4482F58B3}" sibTransId="{7830B583-0A7D-40B4-A59F-8ED74C05F1DF}"/>
    <dgm:cxn modelId="{E0AE58C4-7EBA-47A9-85A8-2A6BA72116C1}" type="presOf" srcId="{A149D296-8A51-4EEE-8BF6-2BD8D2FE06CF}" destId="{29A7954A-4C47-4019-A5BD-7D30B52670AD}" srcOrd="0" destOrd="0" presId="urn:microsoft.com/office/officeart/2005/8/layout/hierarchy1"/>
    <dgm:cxn modelId="{0B7DADD1-CBE4-DF4F-A8F0-D0B229F74215}" type="presOf" srcId="{E1EB0C5B-86BE-4E53-804B-7CA39CAD4E6D}" destId="{CBE9A394-7814-4C95-9D46-6C923D7256E8}" srcOrd="0" destOrd="0" presId="urn:microsoft.com/office/officeart/2005/8/layout/hierarchy1"/>
    <dgm:cxn modelId="{A59AC5D3-99E9-451C-8B59-9A850628F22C}" type="presOf" srcId="{E164A9A4-30B1-4D55-97EA-53D829C7F95A}" destId="{EB0C8DBF-6E73-4E4C-9BCA-270B0415CED6}" srcOrd="0" destOrd="0" presId="urn:microsoft.com/office/officeart/2005/8/layout/hierarchy1"/>
    <dgm:cxn modelId="{DDA31BE6-66E0-F148-820A-692BABE2ECCB}" type="presOf" srcId="{920962E1-C836-44C3-8B5A-F59BC2A99013}" destId="{7E85405B-FC95-44FD-B40C-826BBAEA9501}" srcOrd="0" destOrd="0" presId="urn:microsoft.com/office/officeart/2005/8/layout/hierarchy1"/>
    <dgm:cxn modelId="{A59EBDE6-412A-AE4F-8355-C191E70CA9DC}" type="presOf" srcId="{60780397-210A-4445-A6F3-C49A5C661C07}" destId="{469B48ED-8F4A-4BB5-95F5-2F47F86851D4}" srcOrd="0" destOrd="0" presId="urn:microsoft.com/office/officeart/2005/8/layout/hierarchy1"/>
    <dgm:cxn modelId="{1882B9FE-07AF-344F-9C67-BB165018B605}" type="presOf" srcId="{4F53EF38-C2C9-47F7-AEE2-2C4D30403354}" destId="{94B1A5B5-1ED0-46D9-AA5A-4EDE6A5FCA3B}" srcOrd="0" destOrd="0" presId="urn:microsoft.com/office/officeart/2005/8/layout/hierarchy1"/>
    <dgm:cxn modelId="{F18A7831-AA23-4BA9-822C-9FB5B90BFE1A}" type="presParOf" srcId="{29A7954A-4C47-4019-A5BD-7D30B52670AD}" destId="{EBD42C93-FF50-44BD-9175-76C46BD8E2DB}" srcOrd="0" destOrd="0" presId="urn:microsoft.com/office/officeart/2005/8/layout/hierarchy1"/>
    <dgm:cxn modelId="{FC1DED65-DEEB-4EA7-AA9D-DBC16C3DAE09}" type="presParOf" srcId="{EBD42C93-FF50-44BD-9175-76C46BD8E2DB}" destId="{471B5E6D-DCCA-40D3-A2F8-29FB693AE20C}" srcOrd="0" destOrd="0" presId="urn:microsoft.com/office/officeart/2005/8/layout/hierarchy1"/>
    <dgm:cxn modelId="{FB9BA2F2-5F2F-4352-A326-39D317510605}" type="presParOf" srcId="{471B5E6D-DCCA-40D3-A2F8-29FB693AE20C}" destId="{F33CBCD8-D0C6-4516-85C0-71C1FAD3D8EA}" srcOrd="0" destOrd="0" presId="urn:microsoft.com/office/officeart/2005/8/layout/hierarchy1"/>
    <dgm:cxn modelId="{159F36CD-D31C-45DC-81D5-7F766F1FEA1E}" type="presParOf" srcId="{471B5E6D-DCCA-40D3-A2F8-29FB693AE20C}" destId="{70D3A614-4372-415E-AC5F-AB29521FA4F9}" srcOrd="1" destOrd="0" presId="urn:microsoft.com/office/officeart/2005/8/layout/hierarchy1"/>
    <dgm:cxn modelId="{9AF1B9E7-D56B-4BB8-BA24-F264E4EBC6E2}" type="presParOf" srcId="{EBD42C93-FF50-44BD-9175-76C46BD8E2DB}" destId="{3473C9E0-441C-4580-B01E-A739DE9D5BE8}" srcOrd="1" destOrd="0" presId="urn:microsoft.com/office/officeart/2005/8/layout/hierarchy1"/>
    <dgm:cxn modelId="{97F1C3B4-798B-674F-A993-93F145D2B607}" type="presParOf" srcId="{3473C9E0-441C-4580-B01E-A739DE9D5BE8}" destId="{03E9304B-0356-42CE-9A6A-52F45DAF8CEE}" srcOrd="0" destOrd="0" presId="urn:microsoft.com/office/officeart/2005/8/layout/hierarchy1"/>
    <dgm:cxn modelId="{1C30C53B-5010-484A-92EA-CC122BE0D4DA}" type="presParOf" srcId="{3473C9E0-441C-4580-B01E-A739DE9D5BE8}" destId="{98A8C7EF-E96D-458C-AFB2-F58612FEF8E5}" srcOrd="1" destOrd="0" presId="urn:microsoft.com/office/officeart/2005/8/layout/hierarchy1"/>
    <dgm:cxn modelId="{751AE7EB-3C14-C943-BAEB-DAA059192E4E}" type="presParOf" srcId="{98A8C7EF-E96D-458C-AFB2-F58612FEF8E5}" destId="{CC6DDCE1-98A8-4821-9DCA-AEEB628A7060}" srcOrd="0" destOrd="0" presId="urn:microsoft.com/office/officeart/2005/8/layout/hierarchy1"/>
    <dgm:cxn modelId="{48B68BF6-2C2E-354A-B98D-8A181FE29669}" type="presParOf" srcId="{CC6DDCE1-98A8-4821-9DCA-AEEB628A7060}" destId="{6A5AED77-640B-4A50-9F18-0ED3DD192AD3}" srcOrd="0" destOrd="0" presId="urn:microsoft.com/office/officeart/2005/8/layout/hierarchy1"/>
    <dgm:cxn modelId="{0C8E6EB4-E96A-6144-B1D4-446B902E3CA6}" type="presParOf" srcId="{CC6DDCE1-98A8-4821-9DCA-AEEB628A7060}" destId="{F5108061-8EBC-4122-92A9-0730CD4D1BCE}" srcOrd="1" destOrd="0" presId="urn:microsoft.com/office/officeart/2005/8/layout/hierarchy1"/>
    <dgm:cxn modelId="{85EF9A9B-3053-7F4C-BFE6-2A0C3E83269B}" type="presParOf" srcId="{98A8C7EF-E96D-458C-AFB2-F58612FEF8E5}" destId="{9C61D9E8-35B1-457A-BFEA-08281CE88D2A}" srcOrd="1" destOrd="0" presId="urn:microsoft.com/office/officeart/2005/8/layout/hierarchy1"/>
    <dgm:cxn modelId="{299836BD-9D6D-4DAC-8AE8-3C3695B94590}" type="presParOf" srcId="{29A7954A-4C47-4019-A5BD-7D30B52670AD}" destId="{00DDB104-19A6-4FB8-94DF-FE0390FE5307}" srcOrd="1" destOrd="0" presId="urn:microsoft.com/office/officeart/2005/8/layout/hierarchy1"/>
    <dgm:cxn modelId="{26DFB4D7-CAE8-41A4-BA7D-15E17A51C7F2}" type="presParOf" srcId="{00DDB104-19A6-4FB8-94DF-FE0390FE5307}" destId="{7FE07002-EFFA-4DA1-9173-EE6DCBF3657E}" srcOrd="0" destOrd="0" presId="urn:microsoft.com/office/officeart/2005/8/layout/hierarchy1"/>
    <dgm:cxn modelId="{CA4D8CE2-D792-46A5-A59F-A970A55BD447}" type="presParOf" srcId="{7FE07002-EFFA-4DA1-9173-EE6DCBF3657E}" destId="{E291C4C9-4A9A-41D2-8002-FB4914BC1350}" srcOrd="0" destOrd="0" presId="urn:microsoft.com/office/officeart/2005/8/layout/hierarchy1"/>
    <dgm:cxn modelId="{4F12DACA-278C-4A1C-B999-BD23ADC8AE8B}" type="presParOf" srcId="{7FE07002-EFFA-4DA1-9173-EE6DCBF3657E}" destId="{EB0C8DBF-6E73-4E4C-9BCA-270B0415CED6}" srcOrd="1" destOrd="0" presId="urn:microsoft.com/office/officeart/2005/8/layout/hierarchy1"/>
    <dgm:cxn modelId="{DF394686-E55F-4C73-8567-CFDFA6D8846D}" type="presParOf" srcId="{00DDB104-19A6-4FB8-94DF-FE0390FE5307}" destId="{4E0C98BE-930B-4A64-8A3E-167D3568308D}" srcOrd="1" destOrd="0" presId="urn:microsoft.com/office/officeart/2005/8/layout/hierarchy1"/>
    <dgm:cxn modelId="{FCDDED80-D91C-FD40-A58D-440952CC6089}" type="presParOf" srcId="{4E0C98BE-930B-4A64-8A3E-167D3568308D}" destId="{469B48ED-8F4A-4BB5-95F5-2F47F86851D4}" srcOrd="0" destOrd="0" presId="urn:microsoft.com/office/officeart/2005/8/layout/hierarchy1"/>
    <dgm:cxn modelId="{821F9ED3-EB44-6046-9C55-60D88D4988B6}" type="presParOf" srcId="{4E0C98BE-930B-4A64-8A3E-167D3568308D}" destId="{4062D864-5FCF-472D-8F3E-AE67D62A3979}" srcOrd="1" destOrd="0" presId="urn:microsoft.com/office/officeart/2005/8/layout/hierarchy1"/>
    <dgm:cxn modelId="{44B9CFBF-9353-BC4D-A295-E41E067433B6}" type="presParOf" srcId="{4062D864-5FCF-472D-8F3E-AE67D62A3979}" destId="{FF49393D-1FE7-4605-83F7-F56DF94FB1C4}" srcOrd="0" destOrd="0" presId="urn:microsoft.com/office/officeart/2005/8/layout/hierarchy1"/>
    <dgm:cxn modelId="{73D154EA-90CC-854F-BF0B-FA693755DBB7}" type="presParOf" srcId="{FF49393D-1FE7-4605-83F7-F56DF94FB1C4}" destId="{39183327-7CB9-4740-9EFD-6110062F741C}" srcOrd="0" destOrd="0" presId="urn:microsoft.com/office/officeart/2005/8/layout/hierarchy1"/>
    <dgm:cxn modelId="{C8EEB017-0B71-4A44-8E29-F4E7EF34F57F}" type="presParOf" srcId="{FF49393D-1FE7-4605-83F7-F56DF94FB1C4}" destId="{94B1A5B5-1ED0-46D9-AA5A-4EDE6A5FCA3B}" srcOrd="1" destOrd="0" presId="urn:microsoft.com/office/officeart/2005/8/layout/hierarchy1"/>
    <dgm:cxn modelId="{0080DE5D-D1C3-624E-8047-AF744D61E29C}" type="presParOf" srcId="{4062D864-5FCF-472D-8F3E-AE67D62A3979}" destId="{5F48F94E-7BD1-42E2-9681-DFB01C8DAE46}" srcOrd="1" destOrd="0" presId="urn:microsoft.com/office/officeart/2005/8/layout/hierarchy1"/>
    <dgm:cxn modelId="{643A87B2-C976-4028-A668-B01977BB630C}" type="presParOf" srcId="{29A7954A-4C47-4019-A5BD-7D30B52670AD}" destId="{5BA74236-A45F-44B5-B8A8-F7B9B897F9E1}" srcOrd="2" destOrd="0" presId="urn:microsoft.com/office/officeart/2005/8/layout/hierarchy1"/>
    <dgm:cxn modelId="{6506BBF4-0005-48F8-982D-E120C3F7680E}" type="presParOf" srcId="{5BA74236-A45F-44B5-B8A8-F7B9B897F9E1}" destId="{3618659C-005A-4142-B35A-64707E642BA0}" srcOrd="0" destOrd="0" presId="urn:microsoft.com/office/officeart/2005/8/layout/hierarchy1"/>
    <dgm:cxn modelId="{B10272CD-D21F-465D-BF45-ADCDA4E0AE1D}" type="presParOf" srcId="{3618659C-005A-4142-B35A-64707E642BA0}" destId="{6910E97B-C490-46C2-9903-A063BE8C95C6}" srcOrd="0" destOrd="0" presId="urn:microsoft.com/office/officeart/2005/8/layout/hierarchy1"/>
    <dgm:cxn modelId="{0F6EE25A-AC41-4CEC-8852-89D631EBF453}" type="presParOf" srcId="{3618659C-005A-4142-B35A-64707E642BA0}" destId="{324386B2-C943-4027-8459-F1F58420A233}" srcOrd="1" destOrd="0" presId="urn:microsoft.com/office/officeart/2005/8/layout/hierarchy1"/>
    <dgm:cxn modelId="{A09E95A3-4AF4-4CAE-9687-6C28B2B80156}" type="presParOf" srcId="{5BA74236-A45F-44B5-B8A8-F7B9B897F9E1}" destId="{899EE49A-82C0-46FD-8600-C337A522EC7D}" srcOrd="1" destOrd="0" presId="urn:microsoft.com/office/officeart/2005/8/layout/hierarchy1"/>
    <dgm:cxn modelId="{CA95A10A-DCAF-2645-AB9A-2B5BF09F61B4}" type="presParOf" srcId="{899EE49A-82C0-46FD-8600-C337A522EC7D}" destId="{7E85405B-FC95-44FD-B40C-826BBAEA9501}" srcOrd="0" destOrd="0" presId="urn:microsoft.com/office/officeart/2005/8/layout/hierarchy1"/>
    <dgm:cxn modelId="{8B8F230C-848C-4640-9BF4-FDD44A63AAC4}" type="presParOf" srcId="{899EE49A-82C0-46FD-8600-C337A522EC7D}" destId="{52D14C08-BB29-452B-99AC-E8B941112DDA}" srcOrd="1" destOrd="0" presId="urn:microsoft.com/office/officeart/2005/8/layout/hierarchy1"/>
    <dgm:cxn modelId="{3D64CA85-1A2D-BB4E-8FFD-118E8E884AFF}" type="presParOf" srcId="{52D14C08-BB29-452B-99AC-E8B941112DDA}" destId="{EDB443E1-89BC-40E0-9A95-FA5DF748C47B}" srcOrd="0" destOrd="0" presId="urn:microsoft.com/office/officeart/2005/8/layout/hierarchy1"/>
    <dgm:cxn modelId="{0F00A406-438B-8848-8B32-C879306806C2}" type="presParOf" srcId="{EDB443E1-89BC-40E0-9A95-FA5DF748C47B}" destId="{5F5332C6-43CD-40BC-BDA4-EC5C7DF4C360}" srcOrd="0" destOrd="0" presId="urn:microsoft.com/office/officeart/2005/8/layout/hierarchy1"/>
    <dgm:cxn modelId="{322ED7DA-10F9-9044-B957-8A73E6A687D0}" type="presParOf" srcId="{EDB443E1-89BC-40E0-9A95-FA5DF748C47B}" destId="{CBE9A394-7814-4C95-9D46-6C923D7256E8}" srcOrd="1" destOrd="0" presId="urn:microsoft.com/office/officeart/2005/8/layout/hierarchy1"/>
    <dgm:cxn modelId="{042DEA66-6C97-0041-9888-FB58CB783B38}" type="presParOf" srcId="{52D14C08-BB29-452B-99AC-E8B941112DDA}" destId="{75EFEEEF-F186-4794-AC8B-8281A8CBB9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C37745-2930-4F84-BBF1-24B485300680}"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268E9DC8-4166-4CC7-8013-33D6F4D70756}">
      <dgm:prSet phldrT="[Text]"/>
      <dgm:spPr/>
      <dgm:t>
        <a:bodyPr/>
        <a:lstStyle/>
        <a:p>
          <a:pPr>
            <a:buFont typeface="+mj-lt"/>
            <a:buAutoNum type="arabicPeriod"/>
          </a:pPr>
          <a:r>
            <a:rPr lang="en-US" b="0" i="0" u="none">
              <a:solidFill>
                <a:schemeClr val="accent1">
                  <a:lumMod val="10000"/>
                </a:schemeClr>
              </a:solidFill>
              <a:latin typeface="Arial"/>
              <a:cs typeface="Arial"/>
            </a:rPr>
            <a:t>Transportation</a:t>
          </a:r>
          <a:endParaRPr lang="en-US">
            <a:solidFill>
              <a:schemeClr val="accent1">
                <a:lumMod val="10000"/>
              </a:schemeClr>
            </a:solidFill>
            <a:latin typeface="Arial"/>
            <a:cs typeface="Arial"/>
          </a:endParaRPr>
        </a:p>
      </dgm:t>
    </dgm:pt>
    <dgm:pt modelId="{782DDBA1-6086-47BE-8EE4-9110FD73C1C2}" type="sibTrans" cxnId="{41B75390-1637-4278-807A-579A11A1C4D3}">
      <dgm:prSet/>
      <dgm:spPr/>
      <dgm:t>
        <a:bodyPr/>
        <a:lstStyle/>
        <a:p>
          <a:endParaRPr lang="en-US">
            <a:solidFill>
              <a:schemeClr val="accent1">
                <a:lumMod val="10000"/>
              </a:schemeClr>
            </a:solidFill>
          </a:endParaRPr>
        </a:p>
      </dgm:t>
    </dgm:pt>
    <dgm:pt modelId="{44ACC02F-499F-4844-BF4C-DCD1207CB7E4}" type="parTrans" cxnId="{41B75390-1637-4278-807A-579A11A1C4D3}">
      <dgm:prSet/>
      <dgm:spPr/>
      <dgm:t>
        <a:bodyPr/>
        <a:lstStyle/>
        <a:p>
          <a:endParaRPr lang="en-US">
            <a:solidFill>
              <a:schemeClr val="accent1">
                <a:lumMod val="10000"/>
              </a:schemeClr>
            </a:solidFill>
          </a:endParaRPr>
        </a:p>
      </dgm:t>
    </dgm:pt>
    <dgm:pt modelId="{16DC062F-6D0F-490C-AD87-55ADEFB081FD}">
      <dgm:prSet/>
      <dgm:spPr/>
      <dgm:t>
        <a:bodyPr/>
        <a:lstStyle/>
        <a:p>
          <a:pPr rtl="0">
            <a:buFont typeface="Arial" panose="020B0604020202020204" pitchFamily="34" charset="0"/>
            <a:buChar char="•"/>
          </a:pPr>
          <a:r>
            <a:rPr lang="en-US" b="0" i="0" u="none">
              <a:solidFill>
                <a:schemeClr val="accent1">
                  <a:lumMod val="10000"/>
                </a:schemeClr>
              </a:solidFill>
              <a:latin typeface="Arial"/>
              <a:cs typeface="Arial"/>
            </a:rPr>
            <a:t>Access</a:t>
          </a:r>
          <a:r>
            <a:rPr lang="en-US" b="0" i="0">
              <a:solidFill>
                <a:schemeClr val="accent1">
                  <a:lumMod val="10000"/>
                </a:schemeClr>
              </a:solidFill>
              <a:latin typeface="Arial"/>
              <a:cs typeface="Arial"/>
            </a:rPr>
            <a:t> to information</a:t>
          </a:r>
        </a:p>
      </dgm:t>
    </dgm:pt>
    <dgm:pt modelId="{A2B4D4BF-8069-4C1B-9957-CADDC0CD1BEC}" type="parTrans" cxnId="{83C245DE-0C53-4637-851E-CB1F3C7B4DDA}">
      <dgm:prSet/>
      <dgm:spPr/>
      <dgm:t>
        <a:bodyPr/>
        <a:lstStyle/>
        <a:p>
          <a:endParaRPr lang="en-US">
            <a:solidFill>
              <a:schemeClr val="accent1">
                <a:lumMod val="10000"/>
              </a:schemeClr>
            </a:solidFill>
          </a:endParaRPr>
        </a:p>
      </dgm:t>
    </dgm:pt>
    <dgm:pt modelId="{0ABE6DF5-B82F-4488-A3C1-776A24FD95F8}" type="sibTrans" cxnId="{83C245DE-0C53-4637-851E-CB1F3C7B4DDA}">
      <dgm:prSet/>
      <dgm:spPr/>
      <dgm:t>
        <a:bodyPr/>
        <a:lstStyle/>
        <a:p>
          <a:endParaRPr lang="en-US">
            <a:solidFill>
              <a:schemeClr val="accent1">
                <a:lumMod val="10000"/>
              </a:schemeClr>
            </a:solidFill>
          </a:endParaRPr>
        </a:p>
      </dgm:t>
    </dgm:pt>
    <dgm:pt modelId="{09907E22-5BED-4EE6-8C3E-1E6282850315}">
      <dgm:prSet phldr="0"/>
      <dgm:spPr/>
      <dgm:t>
        <a:bodyPr/>
        <a:lstStyle/>
        <a:p>
          <a:pPr rtl="0">
            <a:buFont typeface="Arial" panose="020B0604020202020204" pitchFamily="34" charset="0"/>
            <a:buChar char="•"/>
          </a:pPr>
          <a:r>
            <a:rPr lang="en-US" b="0" i="0">
              <a:solidFill>
                <a:schemeClr val="accent1">
                  <a:lumMod val="10000"/>
                </a:schemeClr>
              </a:solidFill>
              <a:latin typeface="Arial"/>
              <a:cs typeface="Arial"/>
            </a:rPr>
            <a:t>Proper translation</a:t>
          </a:r>
        </a:p>
      </dgm:t>
    </dgm:pt>
    <dgm:pt modelId="{FE8779F3-6003-4209-BEB1-ED5BC6949B2A}" type="parTrans" cxnId="{477C9150-8FB1-4FA0-AC41-029DA8892DC3}">
      <dgm:prSet/>
      <dgm:spPr/>
      <dgm:t>
        <a:bodyPr/>
        <a:lstStyle/>
        <a:p>
          <a:endParaRPr lang="en-US">
            <a:solidFill>
              <a:schemeClr val="accent1">
                <a:lumMod val="10000"/>
              </a:schemeClr>
            </a:solidFill>
          </a:endParaRPr>
        </a:p>
      </dgm:t>
    </dgm:pt>
    <dgm:pt modelId="{3787E8D3-6707-4DB9-8193-5B8B6E02C673}" type="sibTrans" cxnId="{477C9150-8FB1-4FA0-AC41-029DA8892DC3}">
      <dgm:prSet/>
      <dgm:spPr/>
      <dgm:t>
        <a:bodyPr/>
        <a:lstStyle/>
        <a:p>
          <a:endParaRPr lang="en-US">
            <a:solidFill>
              <a:schemeClr val="accent1">
                <a:lumMod val="10000"/>
              </a:schemeClr>
            </a:solidFill>
          </a:endParaRPr>
        </a:p>
      </dgm:t>
    </dgm:pt>
    <dgm:pt modelId="{34060EE3-835D-4D34-9E52-BD4A3A546F4E}">
      <dgm:prSet/>
      <dgm:spPr/>
      <dgm:t>
        <a:bodyPr/>
        <a:lstStyle/>
        <a:p>
          <a:pPr rtl="0">
            <a:buFont typeface="Arial" panose="020B0604020202020204" pitchFamily="34" charset="0"/>
            <a:buChar char="•"/>
          </a:pPr>
          <a:r>
            <a:rPr lang="en-US" b="0" i="0" u="none">
              <a:solidFill>
                <a:schemeClr val="accent1">
                  <a:lumMod val="10000"/>
                </a:schemeClr>
              </a:solidFill>
              <a:latin typeface="Arial"/>
              <a:cs typeface="Arial"/>
            </a:rPr>
            <a:t>Increased</a:t>
          </a:r>
          <a:r>
            <a:rPr lang="en-US" b="0" i="0">
              <a:solidFill>
                <a:schemeClr val="accent1">
                  <a:lumMod val="10000"/>
                </a:schemeClr>
              </a:solidFill>
              <a:latin typeface="Arial"/>
              <a:cs typeface="Arial"/>
            </a:rPr>
            <a:t> access to programs</a:t>
          </a:r>
        </a:p>
      </dgm:t>
    </dgm:pt>
    <dgm:pt modelId="{64E7A0AB-13CF-4419-9CD3-E5071AE758DE}" type="parTrans" cxnId="{59F51B9A-996C-47F0-918B-8B0FC221B05D}">
      <dgm:prSet/>
      <dgm:spPr/>
      <dgm:t>
        <a:bodyPr/>
        <a:lstStyle/>
        <a:p>
          <a:endParaRPr lang="en-US">
            <a:solidFill>
              <a:schemeClr val="accent1">
                <a:lumMod val="10000"/>
              </a:schemeClr>
            </a:solidFill>
          </a:endParaRPr>
        </a:p>
      </dgm:t>
    </dgm:pt>
    <dgm:pt modelId="{9E97E259-E97C-468B-B3CB-51F710157ABA}" type="sibTrans" cxnId="{59F51B9A-996C-47F0-918B-8B0FC221B05D}">
      <dgm:prSet/>
      <dgm:spPr/>
      <dgm:t>
        <a:bodyPr/>
        <a:lstStyle/>
        <a:p>
          <a:endParaRPr lang="en-US">
            <a:solidFill>
              <a:schemeClr val="accent1">
                <a:lumMod val="10000"/>
              </a:schemeClr>
            </a:solidFill>
          </a:endParaRPr>
        </a:p>
      </dgm:t>
    </dgm:pt>
    <dgm:pt modelId="{8CB0E434-C3C6-404A-BE35-61D393B1D1BF}" type="pres">
      <dgm:prSet presAssocID="{61C37745-2930-4F84-BBF1-24B485300680}" presName="diagram" presStyleCnt="0">
        <dgm:presLayoutVars>
          <dgm:dir/>
          <dgm:resizeHandles val="exact"/>
        </dgm:presLayoutVars>
      </dgm:prSet>
      <dgm:spPr/>
    </dgm:pt>
    <dgm:pt modelId="{305416F2-C6F9-C241-8789-F61D542D2765}" type="pres">
      <dgm:prSet presAssocID="{268E9DC8-4166-4CC7-8013-33D6F4D70756}" presName="node" presStyleLbl="node1" presStyleIdx="0" presStyleCnt="4">
        <dgm:presLayoutVars>
          <dgm:bulletEnabled val="1"/>
        </dgm:presLayoutVars>
      </dgm:prSet>
      <dgm:spPr/>
    </dgm:pt>
    <dgm:pt modelId="{831CE29C-5B1D-1D4B-A40A-2C917496AC1C}" type="pres">
      <dgm:prSet presAssocID="{782DDBA1-6086-47BE-8EE4-9110FD73C1C2}" presName="sibTrans" presStyleCnt="0"/>
      <dgm:spPr/>
    </dgm:pt>
    <dgm:pt modelId="{EF176C05-2BC1-3A49-91B6-205EF0942D41}" type="pres">
      <dgm:prSet presAssocID="{16DC062F-6D0F-490C-AD87-55ADEFB081FD}" presName="node" presStyleLbl="node1" presStyleIdx="1" presStyleCnt="4">
        <dgm:presLayoutVars>
          <dgm:bulletEnabled val="1"/>
        </dgm:presLayoutVars>
      </dgm:prSet>
      <dgm:spPr/>
    </dgm:pt>
    <dgm:pt modelId="{4B81A852-D685-FD4C-B41D-04FC08C4096D}" type="pres">
      <dgm:prSet presAssocID="{0ABE6DF5-B82F-4488-A3C1-776A24FD95F8}" presName="sibTrans" presStyleCnt="0"/>
      <dgm:spPr/>
    </dgm:pt>
    <dgm:pt modelId="{8C683338-1172-374C-BC4F-9CE685F74078}" type="pres">
      <dgm:prSet presAssocID="{09907E22-5BED-4EE6-8C3E-1E6282850315}" presName="node" presStyleLbl="node1" presStyleIdx="2" presStyleCnt="4">
        <dgm:presLayoutVars>
          <dgm:bulletEnabled val="1"/>
        </dgm:presLayoutVars>
      </dgm:prSet>
      <dgm:spPr/>
    </dgm:pt>
    <dgm:pt modelId="{BDB84B46-7EA4-2147-95AF-45E3E2A43FA8}" type="pres">
      <dgm:prSet presAssocID="{3787E8D3-6707-4DB9-8193-5B8B6E02C673}" presName="sibTrans" presStyleCnt="0"/>
      <dgm:spPr/>
    </dgm:pt>
    <dgm:pt modelId="{AAD0B846-750A-034F-9CEF-BF5A4E8A0B63}" type="pres">
      <dgm:prSet presAssocID="{34060EE3-835D-4D34-9E52-BD4A3A546F4E}" presName="node" presStyleLbl="node1" presStyleIdx="3" presStyleCnt="4">
        <dgm:presLayoutVars>
          <dgm:bulletEnabled val="1"/>
        </dgm:presLayoutVars>
      </dgm:prSet>
      <dgm:spPr/>
    </dgm:pt>
  </dgm:ptLst>
  <dgm:cxnLst>
    <dgm:cxn modelId="{BC250415-823B-2B4A-BC2A-48E0D0A32DC9}" type="presOf" srcId="{09907E22-5BED-4EE6-8C3E-1E6282850315}" destId="{8C683338-1172-374C-BC4F-9CE685F74078}" srcOrd="0" destOrd="0" presId="urn:microsoft.com/office/officeart/2005/8/layout/default"/>
    <dgm:cxn modelId="{2E9C7828-F876-6846-A020-D7953FA05DEC}" type="presOf" srcId="{268E9DC8-4166-4CC7-8013-33D6F4D70756}" destId="{305416F2-C6F9-C241-8789-F61D542D2765}" srcOrd="0" destOrd="0" presId="urn:microsoft.com/office/officeart/2005/8/layout/default"/>
    <dgm:cxn modelId="{30C2633D-31B1-AA42-B374-596172A3E71B}" type="presOf" srcId="{61C37745-2930-4F84-BBF1-24B485300680}" destId="{8CB0E434-C3C6-404A-BE35-61D393B1D1BF}" srcOrd="0" destOrd="0" presId="urn:microsoft.com/office/officeart/2005/8/layout/default"/>
    <dgm:cxn modelId="{477C9150-8FB1-4FA0-AC41-029DA8892DC3}" srcId="{61C37745-2930-4F84-BBF1-24B485300680}" destId="{09907E22-5BED-4EE6-8C3E-1E6282850315}" srcOrd="2" destOrd="0" parTransId="{FE8779F3-6003-4209-BEB1-ED5BC6949B2A}" sibTransId="{3787E8D3-6707-4DB9-8193-5B8B6E02C673}"/>
    <dgm:cxn modelId="{D7ABB964-0608-734F-9DBA-C53F714991D0}" type="presOf" srcId="{34060EE3-835D-4D34-9E52-BD4A3A546F4E}" destId="{AAD0B846-750A-034F-9CEF-BF5A4E8A0B63}" srcOrd="0" destOrd="0" presId="urn:microsoft.com/office/officeart/2005/8/layout/default"/>
    <dgm:cxn modelId="{41B75390-1637-4278-807A-579A11A1C4D3}" srcId="{61C37745-2930-4F84-BBF1-24B485300680}" destId="{268E9DC8-4166-4CC7-8013-33D6F4D70756}" srcOrd="0" destOrd="0" parTransId="{44ACC02F-499F-4844-BF4C-DCD1207CB7E4}" sibTransId="{782DDBA1-6086-47BE-8EE4-9110FD73C1C2}"/>
    <dgm:cxn modelId="{59F51B9A-996C-47F0-918B-8B0FC221B05D}" srcId="{61C37745-2930-4F84-BBF1-24B485300680}" destId="{34060EE3-835D-4D34-9E52-BD4A3A546F4E}" srcOrd="3" destOrd="0" parTransId="{64E7A0AB-13CF-4419-9CD3-E5071AE758DE}" sibTransId="{9E97E259-E97C-468B-B3CB-51F710157ABA}"/>
    <dgm:cxn modelId="{9A22F6A0-AE6C-B140-B4CF-EA99CB72CCD8}" type="presOf" srcId="{16DC062F-6D0F-490C-AD87-55ADEFB081FD}" destId="{EF176C05-2BC1-3A49-91B6-205EF0942D41}" srcOrd="0" destOrd="0" presId="urn:microsoft.com/office/officeart/2005/8/layout/default"/>
    <dgm:cxn modelId="{83C245DE-0C53-4637-851E-CB1F3C7B4DDA}" srcId="{61C37745-2930-4F84-BBF1-24B485300680}" destId="{16DC062F-6D0F-490C-AD87-55ADEFB081FD}" srcOrd="1" destOrd="0" parTransId="{A2B4D4BF-8069-4C1B-9957-CADDC0CD1BEC}" sibTransId="{0ABE6DF5-B82F-4488-A3C1-776A24FD95F8}"/>
    <dgm:cxn modelId="{3F5FDD10-6BD1-AE48-99A1-AFDFE4775D95}" type="presParOf" srcId="{8CB0E434-C3C6-404A-BE35-61D393B1D1BF}" destId="{305416F2-C6F9-C241-8789-F61D542D2765}" srcOrd="0" destOrd="0" presId="urn:microsoft.com/office/officeart/2005/8/layout/default"/>
    <dgm:cxn modelId="{FC2E4383-0535-B344-9120-C1681E5036DF}" type="presParOf" srcId="{8CB0E434-C3C6-404A-BE35-61D393B1D1BF}" destId="{831CE29C-5B1D-1D4B-A40A-2C917496AC1C}" srcOrd="1" destOrd="0" presId="urn:microsoft.com/office/officeart/2005/8/layout/default"/>
    <dgm:cxn modelId="{7DF5F947-B184-4944-A938-7084620A27B7}" type="presParOf" srcId="{8CB0E434-C3C6-404A-BE35-61D393B1D1BF}" destId="{EF176C05-2BC1-3A49-91B6-205EF0942D41}" srcOrd="2" destOrd="0" presId="urn:microsoft.com/office/officeart/2005/8/layout/default"/>
    <dgm:cxn modelId="{63B8083B-2DEB-5141-88A9-B3F65356227F}" type="presParOf" srcId="{8CB0E434-C3C6-404A-BE35-61D393B1D1BF}" destId="{4B81A852-D685-FD4C-B41D-04FC08C4096D}" srcOrd="3" destOrd="0" presId="urn:microsoft.com/office/officeart/2005/8/layout/default"/>
    <dgm:cxn modelId="{1C18F2CE-0A70-6148-ACA1-63F98CEAD40F}" type="presParOf" srcId="{8CB0E434-C3C6-404A-BE35-61D393B1D1BF}" destId="{8C683338-1172-374C-BC4F-9CE685F74078}" srcOrd="4" destOrd="0" presId="urn:microsoft.com/office/officeart/2005/8/layout/default"/>
    <dgm:cxn modelId="{7C8EE788-9E89-8C40-A664-21539F63A262}" type="presParOf" srcId="{8CB0E434-C3C6-404A-BE35-61D393B1D1BF}" destId="{BDB84B46-7EA4-2147-95AF-45E3E2A43FA8}" srcOrd="5" destOrd="0" presId="urn:microsoft.com/office/officeart/2005/8/layout/default"/>
    <dgm:cxn modelId="{1658861A-8BD0-B84C-8541-3D83096803D2}" type="presParOf" srcId="{8CB0E434-C3C6-404A-BE35-61D393B1D1BF}" destId="{AAD0B846-750A-034F-9CEF-BF5A4E8A0B6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530000-DB4A-485A-9488-BA34DBAEE02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B212943-5645-4C16-A2E2-28A2E3284B02}">
      <dgm:prSet/>
      <dgm:spPr>
        <a:solidFill>
          <a:schemeClr val="accent3">
            <a:lumMod val="20000"/>
            <a:lumOff val="80000"/>
          </a:schemeClr>
        </a:solidFill>
      </dgm:spPr>
      <dgm:t>
        <a:bodyPr/>
        <a:lstStyle/>
        <a:p>
          <a:r>
            <a:rPr lang="en-US">
              <a:latin typeface="Arial"/>
              <a:cs typeface="Arial"/>
            </a:rPr>
            <a:t>Build on existing strengths and resources </a:t>
          </a:r>
        </a:p>
      </dgm:t>
    </dgm:pt>
    <dgm:pt modelId="{C7597141-7BF4-4910-A033-DC197516AF72}" type="parTrans" cxnId="{DCACBD04-04DA-44E0-A82C-BC2C2C8CD710}">
      <dgm:prSet/>
      <dgm:spPr/>
      <dgm:t>
        <a:bodyPr/>
        <a:lstStyle/>
        <a:p>
          <a:endParaRPr lang="en-US"/>
        </a:p>
      </dgm:t>
    </dgm:pt>
    <dgm:pt modelId="{3507BD24-01D3-46C9-9DA2-326F9FBA1B2E}" type="sibTrans" cxnId="{DCACBD04-04DA-44E0-A82C-BC2C2C8CD710}">
      <dgm:prSet/>
      <dgm:spPr/>
      <dgm:t>
        <a:bodyPr/>
        <a:lstStyle/>
        <a:p>
          <a:endParaRPr lang="en-US"/>
        </a:p>
      </dgm:t>
    </dgm:pt>
    <dgm:pt modelId="{F4C7000E-F2B6-4298-A283-E664A397A1BE}">
      <dgm:prSet/>
      <dgm:spPr>
        <a:solidFill>
          <a:schemeClr val="accent3">
            <a:lumMod val="20000"/>
            <a:lumOff val="80000"/>
          </a:schemeClr>
        </a:solidFill>
      </dgm:spPr>
      <dgm:t>
        <a:bodyPr/>
        <a:lstStyle/>
        <a:p>
          <a:r>
            <a:rPr lang="en-US">
              <a:latin typeface="Arial"/>
              <a:cs typeface="Arial"/>
            </a:rPr>
            <a:t>Facilitate collaborative partnerships</a:t>
          </a:r>
        </a:p>
      </dgm:t>
    </dgm:pt>
    <dgm:pt modelId="{6A955976-FA38-435A-8E0D-ABD394AFED44}" type="parTrans" cxnId="{7BFCE334-6851-4684-A5DB-E2E0CA19FB06}">
      <dgm:prSet/>
      <dgm:spPr/>
      <dgm:t>
        <a:bodyPr/>
        <a:lstStyle/>
        <a:p>
          <a:endParaRPr lang="en-US"/>
        </a:p>
      </dgm:t>
    </dgm:pt>
    <dgm:pt modelId="{68054E20-AB02-4C5B-8B0C-74AA4B627AFA}" type="sibTrans" cxnId="{7BFCE334-6851-4684-A5DB-E2E0CA19FB06}">
      <dgm:prSet/>
      <dgm:spPr/>
      <dgm:t>
        <a:bodyPr/>
        <a:lstStyle/>
        <a:p>
          <a:endParaRPr lang="en-US"/>
        </a:p>
      </dgm:t>
    </dgm:pt>
    <dgm:pt modelId="{3181B122-D45E-4627-978F-86F3FCCE55E0}">
      <dgm:prSet/>
      <dgm:spPr>
        <a:solidFill>
          <a:schemeClr val="accent3">
            <a:lumMod val="20000"/>
            <a:lumOff val="80000"/>
          </a:schemeClr>
        </a:solidFill>
      </dgm:spPr>
      <dgm:t>
        <a:bodyPr/>
        <a:lstStyle/>
        <a:p>
          <a:r>
            <a:rPr lang="en-US">
              <a:latin typeface="Arial"/>
              <a:cs typeface="Arial"/>
            </a:rPr>
            <a:t>Promotes co-learning in a cyclical iterative process</a:t>
          </a:r>
        </a:p>
      </dgm:t>
    </dgm:pt>
    <dgm:pt modelId="{0EBB2C2A-6D86-4B46-A84A-547CFBD1B0FC}" type="parTrans" cxnId="{918A1FEB-2750-4849-A2F1-78FCAEB419EE}">
      <dgm:prSet/>
      <dgm:spPr/>
      <dgm:t>
        <a:bodyPr/>
        <a:lstStyle/>
        <a:p>
          <a:endParaRPr lang="en-US"/>
        </a:p>
      </dgm:t>
    </dgm:pt>
    <dgm:pt modelId="{437F1F96-522B-4995-9D3E-CDEA048D5F2B}" type="sibTrans" cxnId="{918A1FEB-2750-4849-A2F1-78FCAEB419EE}">
      <dgm:prSet/>
      <dgm:spPr/>
      <dgm:t>
        <a:bodyPr/>
        <a:lstStyle/>
        <a:p>
          <a:endParaRPr lang="en-US"/>
        </a:p>
      </dgm:t>
    </dgm:pt>
    <dgm:pt modelId="{A24D4F58-C0BC-4FA3-9BC8-5612A77F82F7}" type="pres">
      <dgm:prSet presAssocID="{16530000-DB4A-485A-9488-BA34DBAEE02C}" presName="root" presStyleCnt="0">
        <dgm:presLayoutVars>
          <dgm:dir/>
          <dgm:resizeHandles val="exact"/>
        </dgm:presLayoutVars>
      </dgm:prSet>
      <dgm:spPr/>
    </dgm:pt>
    <dgm:pt modelId="{EA7874DD-78E2-4DBC-B2DE-0A04480D4FBA}" type="pres">
      <dgm:prSet presAssocID="{7B212943-5645-4C16-A2E2-28A2E3284B02}" presName="compNode" presStyleCnt="0"/>
      <dgm:spPr/>
    </dgm:pt>
    <dgm:pt modelId="{AD7F470E-A5EF-48FC-A042-CE31F4AB71B5}" type="pres">
      <dgm:prSet presAssocID="{7B212943-5645-4C16-A2E2-28A2E3284B02}" presName="bgRect" presStyleLbl="bgShp" presStyleIdx="0" presStyleCnt="3"/>
      <dgm:spPr/>
    </dgm:pt>
    <dgm:pt modelId="{6804AF7A-04F2-41EA-A94A-5F0C2BF2CAC9}" type="pres">
      <dgm:prSet presAssocID="{7B212943-5645-4C16-A2E2-28A2E3284B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2BDEB7A3-5967-452E-9438-6EBC7F2ECD94}" type="pres">
      <dgm:prSet presAssocID="{7B212943-5645-4C16-A2E2-28A2E3284B02}" presName="spaceRect" presStyleCnt="0"/>
      <dgm:spPr/>
    </dgm:pt>
    <dgm:pt modelId="{E9540099-2B71-4704-887D-0DE28BED49E4}" type="pres">
      <dgm:prSet presAssocID="{7B212943-5645-4C16-A2E2-28A2E3284B02}" presName="parTx" presStyleLbl="revTx" presStyleIdx="0" presStyleCnt="3">
        <dgm:presLayoutVars>
          <dgm:chMax val="0"/>
          <dgm:chPref val="0"/>
        </dgm:presLayoutVars>
      </dgm:prSet>
      <dgm:spPr/>
    </dgm:pt>
    <dgm:pt modelId="{F9F85289-2670-42EC-B9A6-7076B8E4BA3D}" type="pres">
      <dgm:prSet presAssocID="{3507BD24-01D3-46C9-9DA2-326F9FBA1B2E}" presName="sibTrans" presStyleCnt="0"/>
      <dgm:spPr/>
    </dgm:pt>
    <dgm:pt modelId="{F956A07B-2159-4D47-A6A5-73C68ACA6566}" type="pres">
      <dgm:prSet presAssocID="{F4C7000E-F2B6-4298-A283-E664A397A1BE}" presName="compNode" presStyleCnt="0"/>
      <dgm:spPr/>
    </dgm:pt>
    <dgm:pt modelId="{A45D63D8-C2AB-4719-B76E-06C438FB413A}" type="pres">
      <dgm:prSet presAssocID="{F4C7000E-F2B6-4298-A283-E664A397A1BE}" presName="bgRect" presStyleLbl="bgShp" presStyleIdx="1" presStyleCnt="3"/>
      <dgm:spPr/>
    </dgm:pt>
    <dgm:pt modelId="{5EB29CA5-45B2-4934-9EC4-3D0630FF5662}" type="pres">
      <dgm:prSet presAssocID="{F4C7000E-F2B6-4298-A283-E664A397A1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BA6F68D1-711D-4A9B-A29F-E2EA340B49DD}" type="pres">
      <dgm:prSet presAssocID="{F4C7000E-F2B6-4298-A283-E664A397A1BE}" presName="spaceRect" presStyleCnt="0"/>
      <dgm:spPr/>
    </dgm:pt>
    <dgm:pt modelId="{B4C89B8C-7CF8-4161-9087-6F339A5D335C}" type="pres">
      <dgm:prSet presAssocID="{F4C7000E-F2B6-4298-A283-E664A397A1BE}" presName="parTx" presStyleLbl="revTx" presStyleIdx="1" presStyleCnt="3">
        <dgm:presLayoutVars>
          <dgm:chMax val="0"/>
          <dgm:chPref val="0"/>
        </dgm:presLayoutVars>
      </dgm:prSet>
      <dgm:spPr/>
    </dgm:pt>
    <dgm:pt modelId="{395E1BE7-4360-4EA6-986A-488913A244FF}" type="pres">
      <dgm:prSet presAssocID="{68054E20-AB02-4C5B-8B0C-74AA4B627AFA}" presName="sibTrans" presStyleCnt="0"/>
      <dgm:spPr/>
    </dgm:pt>
    <dgm:pt modelId="{832197D6-8EB9-447F-A80F-859ED60DF4AD}" type="pres">
      <dgm:prSet presAssocID="{3181B122-D45E-4627-978F-86F3FCCE55E0}" presName="compNode" presStyleCnt="0"/>
      <dgm:spPr/>
    </dgm:pt>
    <dgm:pt modelId="{DE531F14-04CB-43E3-A9A6-B7B092E65A6B}" type="pres">
      <dgm:prSet presAssocID="{3181B122-D45E-4627-978F-86F3FCCE55E0}" presName="bgRect" presStyleLbl="bgShp" presStyleIdx="2" presStyleCnt="3"/>
      <dgm:spPr/>
    </dgm:pt>
    <dgm:pt modelId="{7C69FDF5-C27E-403D-8D88-DEE474786B81}" type="pres">
      <dgm:prSet presAssocID="{3181B122-D45E-4627-978F-86F3FCCE55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51B39644-E1AC-4AE4-BC24-366A68CA4912}" type="pres">
      <dgm:prSet presAssocID="{3181B122-D45E-4627-978F-86F3FCCE55E0}" presName="spaceRect" presStyleCnt="0"/>
      <dgm:spPr/>
    </dgm:pt>
    <dgm:pt modelId="{F835537B-9A66-40DA-98B9-CB221B15A317}" type="pres">
      <dgm:prSet presAssocID="{3181B122-D45E-4627-978F-86F3FCCE55E0}" presName="parTx" presStyleLbl="revTx" presStyleIdx="2" presStyleCnt="3">
        <dgm:presLayoutVars>
          <dgm:chMax val="0"/>
          <dgm:chPref val="0"/>
        </dgm:presLayoutVars>
      </dgm:prSet>
      <dgm:spPr/>
    </dgm:pt>
  </dgm:ptLst>
  <dgm:cxnLst>
    <dgm:cxn modelId="{DCACBD04-04DA-44E0-A82C-BC2C2C8CD710}" srcId="{16530000-DB4A-485A-9488-BA34DBAEE02C}" destId="{7B212943-5645-4C16-A2E2-28A2E3284B02}" srcOrd="0" destOrd="0" parTransId="{C7597141-7BF4-4910-A033-DC197516AF72}" sibTransId="{3507BD24-01D3-46C9-9DA2-326F9FBA1B2E}"/>
    <dgm:cxn modelId="{C1BA2A24-9B06-4CE8-A168-FB376CBF7CAD}" type="presOf" srcId="{7B212943-5645-4C16-A2E2-28A2E3284B02}" destId="{E9540099-2B71-4704-887D-0DE28BED49E4}" srcOrd="0" destOrd="0" presId="urn:microsoft.com/office/officeart/2018/2/layout/IconVerticalSolidList"/>
    <dgm:cxn modelId="{7BFCE334-6851-4684-A5DB-E2E0CA19FB06}" srcId="{16530000-DB4A-485A-9488-BA34DBAEE02C}" destId="{F4C7000E-F2B6-4298-A283-E664A397A1BE}" srcOrd="1" destOrd="0" parTransId="{6A955976-FA38-435A-8E0D-ABD394AFED44}" sibTransId="{68054E20-AB02-4C5B-8B0C-74AA4B627AFA}"/>
    <dgm:cxn modelId="{52DB4247-49AF-4487-8EDD-0C833228CCF6}" type="presOf" srcId="{F4C7000E-F2B6-4298-A283-E664A397A1BE}" destId="{B4C89B8C-7CF8-4161-9087-6F339A5D335C}" srcOrd="0" destOrd="0" presId="urn:microsoft.com/office/officeart/2018/2/layout/IconVerticalSolidList"/>
    <dgm:cxn modelId="{C9ED4960-C936-4FFE-A907-6E36B4B8F703}" type="presOf" srcId="{16530000-DB4A-485A-9488-BA34DBAEE02C}" destId="{A24D4F58-C0BC-4FA3-9BC8-5612A77F82F7}" srcOrd="0" destOrd="0" presId="urn:microsoft.com/office/officeart/2018/2/layout/IconVerticalSolidList"/>
    <dgm:cxn modelId="{2E36CAB8-7EBF-43A0-A4E5-687C1B668805}" type="presOf" srcId="{3181B122-D45E-4627-978F-86F3FCCE55E0}" destId="{F835537B-9A66-40DA-98B9-CB221B15A317}" srcOrd="0" destOrd="0" presId="urn:microsoft.com/office/officeart/2018/2/layout/IconVerticalSolidList"/>
    <dgm:cxn modelId="{918A1FEB-2750-4849-A2F1-78FCAEB419EE}" srcId="{16530000-DB4A-485A-9488-BA34DBAEE02C}" destId="{3181B122-D45E-4627-978F-86F3FCCE55E0}" srcOrd="2" destOrd="0" parTransId="{0EBB2C2A-6D86-4B46-A84A-547CFBD1B0FC}" sibTransId="{437F1F96-522B-4995-9D3E-CDEA048D5F2B}"/>
    <dgm:cxn modelId="{F139C735-0FCC-40C3-9F17-01B6517AB646}" type="presParOf" srcId="{A24D4F58-C0BC-4FA3-9BC8-5612A77F82F7}" destId="{EA7874DD-78E2-4DBC-B2DE-0A04480D4FBA}" srcOrd="0" destOrd="0" presId="urn:microsoft.com/office/officeart/2018/2/layout/IconVerticalSolidList"/>
    <dgm:cxn modelId="{20D5D33F-2822-41C1-8266-B10EBE40D66C}" type="presParOf" srcId="{EA7874DD-78E2-4DBC-B2DE-0A04480D4FBA}" destId="{AD7F470E-A5EF-48FC-A042-CE31F4AB71B5}" srcOrd="0" destOrd="0" presId="urn:microsoft.com/office/officeart/2018/2/layout/IconVerticalSolidList"/>
    <dgm:cxn modelId="{B6D65C3F-3498-4ABB-B93D-ECD7F9D8CE10}" type="presParOf" srcId="{EA7874DD-78E2-4DBC-B2DE-0A04480D4FBA}" destId="{6804AF7A-04F2-41EA-A94A-5F0C2BF2CAC9}" srcOrd="1" destOrd="0" presId="urn:microsoft.com/office/officeart/2018/2/layout/IconVerticalSolidList"/>
    <dgm:cxn modelId="{E3A9272B-362E-41FF-8319-CE033BCEF111}" type="presParOf" srcId="{EA7874DD-78E2-4DBC-B2DE-0A04480D4FBA}" destId="{2BDEB7A3-5967-452E-9438-6EBC7F2ECD94}" srcOrd="2" destOrd="0" presId="urn:microsoft.com/office/officeart/2018/2/layout/IconVerticalSolidList"/>
    <dgm:cxn modelId="{190F79F1-862A-4341-8B4E-BCD4897AE40F}" type="presParOf" srcId="{EA7874DD-78E2-4DBC-B2DE-0A04480D4FBA}" destId="{E9540099-2B71-4704-887D-0DE28BED49E4}" srcOrd="3" destOrd="0" presId="urn:microsoft.com/office/officeart/2018/2/layout/IconVerticalSolidList"/>
    <dgm:cxn modelId="{3B0F8D37-F9C5-408A-B797-30B5810EB66A}" type="presParOf" srcId="{A24D4F58-C0BC-4FA3-9BC8-5612A77F82F7}" destId="{F9F85289-2670-42EC-B9A6-7076B8E4BA3D}" srcOrd="1" destOrd="0" presId="urn:microsoft.com/office/officeart/2018/2/layout/IconVerticalSolidList"/>
    <dgm:cxn modelId="{D970EBCA-D102-4A04-91D2-0D7523FBF45F}" type="presParOf" srcId="{A24D4F58-C0BC-4FA3-9BC8-5612A77F82F7}" destId="{F956A07B-2159-4D47-A6A5-73C68ACA6566}" srcOrd="2" destOrd="0" presId="urn:microsoft.com/office/officeart/2018/2/layout/IconVerticalSolidList"/>
    <dgm:cxn modelId="{FED92B7D-1BB3-4796-A614-9892059BA860}" type="presParOf" srcId="{F956A07B-2159-4D47-A6A5-73C68ACA6566}" destId="{A45D63D8-C2AB-4719-B76E-06C438FB413A}" srcOrd="0" destOrd="0" presId="urn:microsoft.com/office/officeart/2018/2/layout/IconVerticalSolidList"/>
    <dgm:cxn modelId="{63E3CD0A-9059-44BA-9CE0-BB4174D3212B}" type="presParOf" srcId="{F956A07B-2159-4D47-A6A5-73C68ACA6566}" destId="{5EB29CA5-45B2-4934-9EC4-3D0630FF5662}" srcOrd="1" destOrd="0" presId="urn:microsoft.com/office/officeart/2018/2/layout/IconVerticalSolidList"/>
    <dgm:cxn modelId="{ADB37B67-3F3E-45CB-BA15-D6C73A9C5F31}" type="presParOf" srcId="{F956A07B-2159-4D47-A6A5-73C68ACA6566}" destId="{BA6F68D1-711D-4A9B-A29F-E2EA340B49DD}" srcOrd="2" destOrd="0" presId="urn:microsoft.com/office/officeart/2018/2/layout/IconVerticalSolidList"/>
    <dgm:cxn modelId="{0619CB98-BD19-4F71-BF77-7F279FD44B5A}" type="presParOf" srcId="{F956A07B-2159-4D47-A6A5-73C68ACA6566}" destId="{B4C89B8C-7CF8-4161-9087-6F339A5D335C}" srcOrd="3" destOrd="0" presId="urn:microsoft.com/office/officeart/2018/2/layout/IconVerticalSolidList"/>
    <dgm:cxn modelId="{35010980-59F5-4547-A2B8-F824743D973F}" type="presParOf" srcId="{A24D4F58-C0BC-4FA3-9BC8-5612A77F82F7}" destId="{395E1BE7-4360-4EA6-986A-488913A244FF}" srcOrd="3" destOrd="0" presId="urn:microsoft.com/office/officeart/2018/2/layout/IconVerticalSolidList"/>
    <dgm:cxn modelId="{FC43E026-ED39-41E9-B317-C8EDE021E6E5}" type="presParOf" srcId="{A24D4F58-C0BC-4FA3-9BC8-5612A77F82F7}" destId="{832197D6-8EB9-447F-A80F-859ED60DF4AD}" srcOrd="4" destOrd="0" presId="urn:microsoft.com/office/officeart/2018/2/layout/IconVerticalSolidList"/>
    <dgm:cxn modelId="{2839681F-6A62-4A24-A1C3-C73DB8349772}" type="presParOf" srcId="{832197D6-8EB9-447F-A80F-859ED60DF4AD}" destId="{DE531F14-04CB-43E3-A9A6-B7B092E65A6B}" srcOrd="0" destOrd="0" presId="urn:microsoft.com/office/officeart/2018/2/layout/IconVerticalSolidList"/>
    <dgm:cxn modelId="{14D15E56-AFEF-46A4-B2C0-DD727B33821C}" type="presParOf" srcId="{832197D6-8EB9-447F-A80F-859ED60DF4AD}" destId="{7C69FDF5-C27E-403D-8D88-DEE474786B81}" srcOrd="1" destOrd="0" presId="urn:microsoft.com/office/officeart/2018/2/layout/IconVerticalSolidList"/>
    <dgm:cxn modelId="{E934DE39-D7FF-4CFB-A80F-62CD176CE7E2}" type="presParOf" srcId="{832197D6-8EB9-447F-A80F-859ED60DF4AD}" destId="{51B39644-E1AC-4AE4-BC24-366A68CA4912}" srcOrd="2" destOrd="0" presId="urn:microsoft.com/office/officeart/2018/2/layout/IconVerticalSolidList"/>
    <dgm:cxn modelId="{7BD6CF07-4AD2-4D5F-B19E-0C95E93DB881}" type="presParOf" srcId="{832197D6-8EB9-447F-A80F-859ED60DF4AD}" destId="{F835537B-9A66-40DA-98B9-CB221B15A31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0FA1F-0F8B-4AE4-832A-B87AC3C763AA}">
      <dsp:nvSpPr>
        <dsp:cNvPr id="0" name=""/>
        <dsp:cNvSpPr/>
      </dsp:nvSpPr>
      <dsp:spPr>
        <a:xfrm>
          <a:off x="0" y="0"/>
          <a:ext cx="8128000" cy="13715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latin typeface="Arial"/>
              <a:cs typeface="Arial"/>
            </a:rPr>
            <a:t>Education</a:t>
          </a:r>
        </a:p>
      </dsp:txBody>
      <dsp:txXfrm>
        <a:off x="1762760" y="0"/>
        <a:ext cx="6365239" cy="1371599"/>
      </dsp:txXfrm>
    </dsp:sp>
    <dsp:sp modelId="{228DBDD7-CDF6-46A9-BBF3-D5ADAB9E0ED7}">
      <dsp:nvSpPr>
        <dsp:cNvPr id="0" name=""/>
        <dsp:cNvSpPr/>
      </dsp:nvSpPr>
      <dsp:spPr>
        <a:xfrm>
          <a:off x="137160" y="137159"/>
          <a:ext cx="1625600" cy="109727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AFABC3-6741-4991-A354-5F34FC413F0B}">
      <dsp:nvSpPr>
        <dsp:cNvPr id="0" name=""/>
        <dsp:cNvSpPr/>
      </dsp:nvSpPr>
      <dsp:spPr>
        <a:xfrm>
          <a:off x="0" y="1508759"/>
          <a:ext cx="8128000" cy="13715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latin typeface="Arial"/>
              <a:cs typeface="Arial"/>
            </a:rPr>
            <a:t>Respite</a:t>
          </a:r>
        </a:p>
      </dsp:txBody>
      <dsp:txXfrm>
        <a:off x="1762760" y="1508759"/>
        <a:ext cx="6365239" cy="1371599"/>
      </dsp:txXfrm>
    </dsp:sp>
    <dsp:sp modelId="{73855544-D5AC-4400-AED5-6923E204F156}">
      <dsp:nvSpPr>
        <dsp:cNvPr id="0" name=""/>
        <dsp:cNvSpPr/>
      </dsp:nvSpPr>
      <dsp:spPr>
        <a:xfrm>
          <a:off x="137160" y="1645919"/>
          <a:ext cx="1625600" cy="109727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4C2108-EF70-40BB-AB4D-68D337966CAB}">
      <dsp:nvSpPr>
        <dsp:cNvPr id="0" name=""/>
        <dsp:cNvSpPr/>
      </dsp:nvSpPr>
      <dsp:spPr>
        <a:xfrm>
          <a:off x="0" y="3017519"/>
          <a:ext cx="8128000" cy="13715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latin typeface="Arial"/>
              <a:cs typeface="Arial"/>
            </a:rPr>
            <a:t>Affordability</a:t>
          </a:r>
        </a:p>
      </dsp:txBody>
      <dsp:txXfrm>
        <a:off x="1762760" y="3017519"/>
        <a:ext cx="6365239" cy="1371599"/>
      </dsp:txXfrm>
    </dsp:sp>
    <dsp:sp modelId="{D7A9B9D4-7F22-4EBD-B62D-97A4801BD551}">
      <dsp:nvSpPr>
        <dsp:cNvPr id="0" name=""/>
        <dsp:cNvSpPr/>
      </dsp:nvSpPr>
      <dsp:spPr>
        <a:xfrm>
          <a:off x="137160" y="3154679"/>
          <a:ext cx="1625600" cy="109727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89B58-D311-4A56-99FA-0F47EB3A1594}">
      <dsp:nvSpPr>
        <dsp:cNvPr id="0" name=""/>
        <dsp:cNvSpPr/>
      </dsp:nvSpPr>
      <dsp:spPr>
        <a:xfrm>
          <a:off x="5624" y="909125"/>
          <a:ext cx="2676752" cy="1844282"/>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22586-9603-4AE0-9CA1-0688F6FB607A}">
      <dsp:nvSpPr>
        <dsp:cNvPr id="0" name=""/>
        <dsp:cNvSpPr/>
      </dsp:nvSpPr>
      <dsp:spPr>
        <a:xfrm>
          <a:off x="5624" y="2753407"/>
          <a:ext cx="2676752" cy="99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Font typeface="+mj-lt"/>
            <a:buNone/>
          </a:pPr>
          <a:r>
            <a:rPr lang="en-US" sz="2100" kern="1200">
              <a:latin typeface="Arial"/>
              <a:cs typeface="Arial"/>
            </a:rPr>
            <a:t>One Adult Day Center offered</a:t>
          </a:r>
        </a:p>
      </dsp:txBody>
      <dsp:txXfrm>
        <a:off x="5624" y="2753407"/>
        <a:ext cx="2676752" cy="993075"/>
      </dsp:txXfrm>
    </dsp:sp>
    <dsp:sp modelId="{BF79BE2E-A0BF-4055-9E68-6ED7A7D4B593}">
      <dsp:nvSpPr>
        <dsp:cNvPr id="0" name=""/>
        <dsp:cNvSpPr/>
      </dsp:nvSpPr>
      <dsp:spPr>
        <a:xfrm>
          <a:off x="2950164" y="909125"/>
          <a:ext cx="2676752" cy="1844282"/>
        </a:xfrm>
        <a:prstGeom prst="roundRect">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BB151F-AD79-482E-84FB-0217B2BA4C21}">
      <dsp:nvSpPr>
        <dsp:cNvPr id="0" name=""/>
        <dsp:cNvSpPr/>
      </dsp:nvSpPr>
      <dsp:spPr>
        <a:xfrm>
          <a:off x="2950164" y="2753407"/>
          <a:ext cx="2676752" cy="99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a:latin typeface="Arial"/>
              <a:cs typeface="Arial"/>
            </a:rPr>
            <a:t>Independent living spaces that are staffed</a:t>
          </a:r>
        </a:p>
      </dsp:txBody>
      <dsp:txXfrm>
        <a:off x="2950164" y="2753407"/>
        <a:ext cx="2676752" cy="993075"/>
      </dsp:txXfrm>
    </dsp:sp>
    <dsp:sp modelId="{5215F3FA-9DAE-4788-BF66-F851E2EE5103}">
      <dsp:nvSpPr>
        <dsp:cNvPr id="0" name=""/>
        <dsp:cNvSpPr/>
      </dsp:nvSpPr>
      <dsp:spPr>
        <a:xfrm>
          <a:off x="5894704" y="909125"/>
          <a:ext cx="2676752" cy="1844282"/>
        </a:xfrm>
        <a:prstGeom prst="roundRect">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2F003-AE57-45BC-A50D-0495F4FF10AF}">
      <dsp:nvSpPr>
        <dsp:cNvPr id="0" name=""/>
        <dsp:cNvSpPr/>
      </dsp:nvSpPr>
      <dsp:spPr>
        <a:xfrm>
          <a:off x="5894704" y="2753407"/>
          <a:ext cx="2676752" cy="99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a:latin typeface="Arial"/>
              <a:cs typeface="Arial"/>
            </a:rPr>
            <a:t>Private at-home (for-profit) organizations</a:t>
          </a:r>
        </a:p>
      </dsp:txBody>
      <dsp:txXfrm>
        <a:off x="5894704" y="2753407"/>
        <a:ext cx="2676752" cy="993075"/>
      </dsp:txXfrm>
    </dsp:sp>
    <dsp:sp modelId="{E6B9A322-1031-4F25-9049-084A0DEEE46D}">
      <dsp:nvSpPr>
        <dsp:cNvPr id="0" name=""/>
        <dsp:cNvSpPr/>
      </dsp:nvSpPr>
      <dsp:spPr>
        <a:xfrm>
          <a:off x="8839244" y="909125"/>
          <a:ext cx="2676752" cy="1844282"/>
        </a:xfrm>
        <a:prstGeom prst="roundRect">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55843-62EE-4AE6-84D6-9D26694C2DDE}">
      <dsp:nvSpPr>
        <dsp:cNvPr id="0" name=""/>
        <dsp:cNvSpPr/>
      </dsp:nvSpPr>
      <dsp:spPr>
        <a:xfrm>
          <a:off x="8839244" y="2753407"/>
          <a:ext cx="2676752" cy="993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US" sz="2100" kern="1200">
              <a:latin typeface="Arial"/>
              <a:cs typeface="Arial"/>
            </a:rPr>
            <a:t>Limited educational resources</a:t>
          </a:r>
        </a:p>
      </dsp:txBody>
      <dsp:txXfrm>
        <a:off x="8839244" y="2753407"/>
        <a:ext cx="2676752" cy="993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6E38A-F01A-47A2-AD62-0B7567D5A54B}">
      <dsp:nvSpPr>
        <dsp:cNvPr id="0" name=""/>
        <dsp:cNvSpPr/>
      </dsp:nvSpPr>
      <dsp:spPr>
        <a:xfrm>
          <a:off x="0" y="2200"/>
          <a:ext cx="68961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CA387-4C31-4FDA-AA7C-55C059E26941}">
      <dsp:nvSpPr>
        <dsp:cNvPr id="0" name=""/>
        <dsp:cNvSpPr/>
      </dsp:nvSpPr>
      <dsp:spPr>
        <a:xfrm>
          <a:off x="0" y="2200"/>
          <a:ext cx="6896100" cy="150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latin typeface="Arial"/>
              <a:cs typeface="Arial"/>
            </a:rPr>
            <a:t>A greater variety of at-home care options</a:t>
          </a:r>
        </a:p>
      </dsp:txBody>
      <dsp:txXfrm>
        <a:off x="0" y="2200"/>
        <a:ext cx="6896100" cy="1500460"/>
      </dsp:txXfrm>
    </dsp:sp>
    <dsp:sp modelId="{89FB57EE-112C-442E-BCA1-0A32BCBA8EA7}">
      <dsp:nvSpPr>
        <dsp:cNvPr id="0" name=""/>
        <dsp:cNvSpPr/>
      </dsp:nvSpPr>
      <dsp:spPr>
        <a:xfrm>
          <a:off x="0" y="1502660"/>
          <a:ext cx="68961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2E654-7F48-4E9E-824E-8B49F5F7A684}">
      <dsp:nvSpPr>
        <dsp:cNvPr id="0" name=""/>
        <dsp:cNvSpPr/>
      </dsp:nvSpPr>
      <dsp:spPr>
        <a:xfrm>
          <a:off x="0" y="1502660"/>
          <a:ext cx="6896100" cy="150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latin typeface="Arial"/>
              <a:cs typeface="Arial"/>
            </a:rPr>
            <a:t>Alternative costs for adult day centers</a:t>
          </a:r>
        </a:p>
      </dsp:txBody>
      <dsp:txXfrm>
        <a:off x="0" y="1502660"/>
        <a:ext cx="6896100" cy="1500460"/>
      </dsp:txXfrm>
    </dsp:sp>
    <dsp:sp modelId="{0F9C9B7C-6729-46DD-83BC-BC5CC281E7FA}">
      <dsp:nvSpPr>
        <dsp:cNvPr id="0" name=""/>
        <dsp:cNvSpPr/>
      </dsp:nvSpPr>
      <dsp:spPr>
        <a:xfrm>
          <a:off x="0" y="3003121"/>
          <a:ext cx="68961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C1972-FF32-49C7-9B7B-13CA2C846B29}">
      <dsp:nvSpPr>
        <dsp:cNvPr id="0" name=""/>
        <dsp:cNvSpPr/>
      </dsp:nvSpPr>
      <dsp:spPr>
        <a:xfrm>
          <a:off x="0" y="3003121"/>
          <a:ext cx="6896100" cy="1500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latin typeface="Arial"/>
              <a:cs typeface="Arial"/>
            </a:rPr>
            <a:t>Direct sources to free educational opportunities</a:t>
          </a:r>
        </a:p>
      </dsp:txBody>
      <dsp:txXfrm>
        <a:off x="0" y="3003121"/>
        <a:ext cx="6896100" cy="1500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5405B-FC95-44FD-B40C-826BBAEA9501}">
      <dsp:nvSpPr>
        <dsp:cNvPr id="0" name=""/>
        <dsp:cNvSpPr/>
      </dsp:nvSpPr>
      <dsp:spPr>
        <a:xfrm>
          <a:off x="8550592" y="1361182"/>
          <a:ext cx="91440" cy="623292"/>
        </a:xfrm>
        <a:custGeom>
          <a:avLst/>
          <a:gdLst/>
          <a:ahLst/>
          <a:cxnLst/>
          <a:rect l="0" t="0" r="0" b="0"/>
          <a:pathLst>
            <a:path>
              <a:moveTo>
                <a:pt x="45720" y="0"/>
              </a:moveTo>
              <a:lnTo>
                <a:pt x="45720" y="6232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9B48ED-8F4A-4BB5-95F5-2F47F86851D4}">
      <dsp:nvSpPr>
        <dsp:cNvPr id="0" name=""/>
        <dsp:cNvSpPr/>
      </dsp:nvSpPr>
      <dsp:spPr>
        <a:xfrm>
          <a:off x="5931217" y="1361182"/>
          <a:ext cx="91440" cy="623292"/>
        </a:xfrm>
        <a:custGeom>
          <a:avLst/>
          <a:gdLst/>
          <a:ahLst/>
          <a:cxnLst/>
          <a:rect l="0" t="0" r="0" b="0"/>
          <a:pathLst>
            <a:path>
              <a:moveTo>
                <a:pt x="45720" y="0"/>
              </a:moveTo>
              <a:lnTo>
                <a:pt x="45720" y="6232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E9304B-0356-42CE-9A6A-52F45DAF8CEE}">
      <dsp:nvSpPr>
        <dsp:cNvPr id="0" name=""/>
        <dsp:cNvSpPr/>
      </dsp:nvSpPr>
      <dsp:spPr>
        <a:xfrm>
          <a:off x="3311842" y="1361182"/>
          <a:ext cx="91440" cy="623292"/>
        </a:xfrm>
        <a:custGeom>
          <a:avLst/>
          <a:gdLst/>
          <a:ahLst/>
          <a:cxnLst/>
          <a:rect l="0" t="0" r="0" b="0"/>
          <a:pathLst>
            <a:path>
              <a:moveTo>
                <a:pt x="45720" y="0"/>
              </a:moveTo>
              <a:lnTo>
                <a:pt x="45720" y="623292"/>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3CBCD8-D0C6-4516-85C0-71C1FAD3D8EA}">
      <dsp:nvSpPr>
        <dsp:cNvPr id="0" name=""/>
        <dsp:cNvSpPr/>
      </dsp:nvSpPr>
      <dsp:spPr>
        <a:xfrm>
          <a:off x="2286000" y="297"/>
          <a:ext cx="2143125" cy="1360884"/>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3A614-4372-415E-AC5F-AB29521FA4F9}">
      <dsp:nvSpPr>
        <dsp:cNvPr id="0" name=""/>
        <dsp:cNvSpPr/>
      </dsp:nvSpPr>
      <dsp:spPr>
        <a:xfrm>
          <a:off x="2524125" y="226516"/>
          <a:ext cx="2143125" cy="1360884"/>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mj-lt"/>
            <a:buNone/>
          </a:pPr>
          <a:r>
            <a:rPr lang="en-US" sz="2700" kern="1200">
              <a:latin typeface="Arial"/>
              <a:cs typeface="Arial"/>
            </a:rPr>
            <a:t>Senior Library Events</a:t>
          </a:r>
        </a:p>
      </dsp:txBody>
      <dsp:txXfrm>
        <a:off x="2563984" y="266375"/>
        <a:ext cx="2063407" cy="1281166"/>
      </dsp:txXfrm>
    </dsp:sp>
    <dsp:sp modelId="{6A5AED77-640B-4A50-9F18-0ED3DD192AD3}">
      <dsp:nvSpPr>
        <dsp:cNvPr id="0" name=""/>
        <dsp:cNvSpPr/>
      </dsp:nvSpPr>
      <dsp:spPr>
        <a:xfrm>
          <a:off x="2286000" y="1984474"/>
          <a:ext cx="2143125" cy="136088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108061-8EBC-4122-92A9-0730CD4D1BCE}">
      <dsp:nvSpPr>
        <dsp:cNvPr id="0" name=""/>
        <dsp:cNvSpPr/>
      </dsp:nvSpPr>
      <dsp:spPr>
        <a:xfrm>
          <a:off x="2524125" y="2210692"/>
          <a:ext cx="2143125" cy="136088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mj-lt"/>
            <a:buNone/>
          </a:pPr>
          <a:r>
            <a:rPr lang="en-US" sz="2700" kern="1200">
              <a:latin typeface="Arial"/>
              <a:cs typeface="Arial"/>
            </a:rPr>
            <a:t>Bryan, TX</a:t>
          </a:r>
        </a:p>
      </dsp:txBody>
      <dsp:txXfrm>
        <a:off x="2563984" y="2250551"/>
        <a:ext cx="2063407" cy="1281166"/>
      </dsp:txXfrm>
    </dsp:sp>
    <dsp:sp modelId="{E291C4C9-4A9A-41D2-8002-FB4914BC1350}">
      <dsp:nvSpPr>
        <dsp:cNvPr id="0" name=""/>
        <dsp:cNvSpPr/>
      </dsp:nvSpPr>
      <dsp:spPr>
        <a:xfrm>
          <a:off x="4905375" y="297"/>
          <a:ext cx="2143125" cy="1360884"/>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0C8DBF-6E73-4E4C-9BCA-270B0415CED6}">
      <dsp:nvSpPr>
        <dsp:cNvPr id="0" name=""/>
        <dsp:cNvSpPr/>
      </dsp:nvSpPr>
      <dsp:spPr>
        <a:xfrm>
          <a:off x="5143500" y="226516"/>
          <a:ext cx="2143125" cy="1360884"/>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mj-lt"/>
            <a:buNone/>
          </a:pPr>
          <a:r>
            <a:rPr lang="en-US" sz="2700" kern="1200">
              <a:latin typeface="Arial"/>
              <a:cs typeface="Arial"/>
            </a:rPr>
            <a:t>Project CARE</a:t>
          </a:r>
        </a:p>
      </dsp:txBody>
      <dsp:txXfrm>
        <a:off x="5183359" y="266375"/>
        <a:ext cx="2063407" cy="1281166"/>
      </dsp:txXfrm>
    </dsp:sp>
    <dsp:sp modelId="{39183327-7CB9-4740-9EFD-6110062F741C}">
      <dsp:nvSpPr>
        <dsp:cNvPr id="0" name=""/>
        <dsp:cNvSpPr/>
      </dsp:nvSpPr>
      <dsp:spPr>
        <a:xfrm>
          <a:off x="4905375" y="1984474"/>
          <a:ext cx="2143125" cy="136088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1A5B5-1ED0-46D9-AA5A-4EDE6A5FCA3B}">
      <dsp:nvSpPr>
        <dsp:cNvPr id="0" name=""/>
        <dsp:cNvSpPr/>
      </dsp:nvSpPr>
      <dsp:spPr>
        <a:xfrm>
          <a:off x="5143500" y="2210692"/>
          <a:ext cx="2143125" cy="136088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mj-lt"/>
            <a:buNone/>
          </a:pPr>
          <a:r>
            <a:rPr lang="en-US" sz="2700" kern="1200">
              <a:latin typeface="Arial"/>
              <a:cs typeface="Arial"/>
            </a:rPr>
            <a:t>National</a:t>
          </a:r>
        </a:p>
      </dsp:txBody>
      <dsp:txXfrm>
        <a:off x="5183359" y="2250551"/>
        <a:ext cx="2063407" cy="1281166"/>
      </dsp:txXfrm>
    </dsp:sp>
    <dsp:sp modelId="{6910E97B-C490-46C2-9903-A063BE8C95C6}">
      <dsp:nvSpPr>
        <dsp:cNvPr id="0" name=""/>
        <dsp:cNvSpPr/>
      </dsp:nvSpPr>
      <dsp:spPr>
        <a:xfrm>
          <a:off x="7524750" y="297"/>
          <a:ext cx="2143125" cy="1360884"/>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386B2-C943-4027-8459-F1F58420A233}">
      <dsp:nvSpPr>
        <dsp:cNvPr id="0" name=""/>
        <dsp:cNvSpPr/>
      </dsp:nvSpPr>
      <dsp:spPr>
        <a:xfrm>
          <a:off x="7762875" y="226516"/>
          <a:ext cx="2143125" cy="1360884"/>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a:cs typeface="Arial"/>
            </a:rPr>
            <a:t>Penacook Village Fund</a:t>
          </a:r>
        </a:p>
      </dsp:txBody>
      <dsp:txXfrm>
        <a:off x="7802734" y="266375"/>
        <a:ext cx="2063407" cy="1281166"/>
      </dsp:txXfrm>
    </dsp:sp>
    <dsp:sp modelId="{5F5332C6-43CD-40BC-BDA4-EC5C7DF4C360}">
      <dsp:nvSpPr>
        <dsp:cNvPr id="0" name=""/>
        <dsp:cNvSpPr/>
      </dsp:nvSpPr>
      <dsp:spPr>
        <a:xfrm>
          <a:off x="7524750" y="1984474"/>
          <a:ext cx="2143125" cy="1360884"/>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9A394-7814-4C95-9D46-6C923D7256E8}">
      <dsp:nvSpPr>
        <dsp:cNvPr id="0" name=""/>
        <dsp:cNvSpPr/>
      </dsp:nvSpPr>
      <dsp:spPr>
        <a:xfrm>
          <a:off x="7762875" y="2210692"/>
          <a:ext cx="2143125" cy="1360884"/>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a:cs typeface="Arial"/>
            </a:rPr>
            <a:t>Ashville, NC</a:t>
          </a:r>
        </a:p>
      </dsp:txBody>
      <dsp:txXfrm>
        <a:off x="7802734" y="2250551"/>
        <a:ext cx="2063407" cy="1281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416F2-C6F9-C241-8789-F61D542D2765}">
      <dsp:nvSpPr>
        <dsp:cNvPr id="0" name=""/>
        <dsp:cNvSpPr/>
      </dsp:nvSpPr>
      <dsp:spPr>
        <a:xfrm>
          <a:off x="1748064" y="2975"/>
          <a:ext cx="3342605" cy="20055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Font typeface="+mj-lt"/>
            <a:buNone/>
          </a:pPr>
          <a:r>
            <a:rPr lang="en-US" sz="3700" b="0" i="0" u="none" kern="1200">
              <a:solidFill>
                <a:schemeClr val="accent1">
                  <a:lumMod val="10000"/>
                </a:schemeClr>
              </a:solidFill>
              <a:latin typeface="Arial"/>
              <a:cs typeface="Arial"/>
            </a:rPr>
            <a:t>Transportation</a:t>
          </a:r>
          <a:endParaRPr lang="en-US" sz="3700" kern="1200">
            <a:solidFill>
              <a:schemeClr val="accent1">
                <a:lumMod val="10000"/>
              </a:schemeClr>
            </a:solidFill>
            <a:latin typeface="Arial"/>
            <a:cs typeface="Arial"/>
          </a:endParaRPr>
        </a:p>
      </dsp:txBody>
      <dsp:txXfrm>
        <a:off x="1748064" y="2975"/>
        <a:ext cx="3342605" cy="2005563"/>
      </dsp:txXfrm>
    </dsp:sp>
    <dsp:sp modelId="{EF176C05-2BC1-3A49-91B6-205EF0942D41}">
      <dsp:nvSpPr>
        <dsp:cNvPr id="0" name=""/>
        <dsp:cNvSpPr/>
      </dsp:nvSpPr>
      <dsp:spPr>
        <a:xfrm>
          <a:off x="5424930" y="2975"/>
          <a:ext cx="3342605" cy="20055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Font typeface="Arial" panose="020B0604020202020204" pitchFamily="34" charset="0"/>
            <a:buNone/>
          </a:pPr>
          <a:r>
            <a:rPr lang="en-US" sz="3700" b="0" i="0" u="none" kern="1200">
              <a:solidFill>
                <a:schemeClr val="accent1">
                  <a:lumMod val="10000"/>
                </a:schemeClr>
              </a:solidFill>
              <a:latin typeface="Arial"/>
              <a:cs typeface="Arial"/>
            </a:rPr>
            <a:t>Access</a:t>
          </a:r>
          <a:r>
            <a:rPr lang="en-US" sz="3700" b="0" i="0" kern="1200">
              <a:solidFill>
                <a:schemeClr val="accent1">
                  <a:lumMod val="10000"/>
                </a:schemeClr>
              </a:solidFill>
              <a:latin typeface="Arial"/>
              <a:cs typeface="Arial"/>
            </a:rPr>
            <a:t> to information</a:t>
          </a:r>
        </a:p>
      </dsp:txBody>
      <dsp:txXfrm>
        <a:off x="5424930" y="2975"/>
        <a:ext cx="3342605" cy="2005563"/>
      </dsp:txXfrm>
    </dsp:sp>
    <dsp:sp modelId="{8C683338-1172-374C-BC4F-9CE685F74078}">
      <dsp:nvSpPr>
        <dsp:cNvPr id="0" name=""/>
        <dsp:cNvSpPr/>
      </dsp:nvSpPr>
      <dsp:spPr>
        <a:xfrm>
          <a:off x="1748064" y="2342799"/>
          <a:ext cx="3342605" cy="20055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Font typeface="Arial" panose="020B0604020202020204" pitchFamily="34" charset="0"/>
            <a:buNone/>
          </a:pPr>
          <a:r>
            <a:rPr lang="en-US" sz="3700" b="0" i="0" kern="1200">
              <a:solidFill>
                <a:schemeClr val="accent1">
                  <a:lumMod val="10000"/>
                </a:schemeClr>
              </a:solidFill>
              <a:latin typeface="Arial"/>
              <a:cs typeface="Arial"/>
            </a:rPr>
            <a:t>Proper translation</a:t>
          </a:r>
        </a:p>
      </dsp:txBody>
      <dsp:txXfrm>
        <a:off x="1748064" y="2342799"/>
        <a:ext cx="3342605" cy="2005563"/>
      </dsp:txXfrm>
    </dsp:sp>
    <dsp:sp modelId="{AAD0B846-750A-034F-9CEF-BF5A4E8A0B63}">
      <dsp:nvSpPr>
        <dsp:cNvPr id="0" name=""/>
        <dsp:cNvSpPr/>
      </dsp:nvSpPr>
      <dsp:spPr>
        <a:xfrm>
          <a:off x="5424930" y="2342799"/>
          <a:ext cx="3342605" cy="20055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Font typeface="Arial" panose="020B0604020202020204" pitchFamily="34" charset="0"/>
            <a:buNone/>
          </a:pPr>
          <a:r>
            <a:rPr lang="en-US" sz="3700" b="0" i="0" u="none" kern="1200">
              <a:solidFill>
                <a:schemeClr val="accent1">
                  <a:lumMod val="10000"/>
                </a:schemeClr>
              </a:solidFill>
              <a:latin typeface="Arial"/>
              <a:cs typeface="Arial"/>
            </a:rPr>
            <a:t>Increased</a:t>
          </a:r>
          <a:r>
            <a:rPr lang="en-US" sz="3700" b="0" i="0" kern="1200">
              <a:solidFill>
                <a:schemeClr val="accent1">
                  <a:lumMod val="10000"/>
                </a:schemeClr>
              </a:solidFill>
              <a:latin typeface="Arial"/>
              <a:cs typeface="Arial"/>
            </a:rPr>
            <a:t> access to programs</a:t>
          </a:r>
        </a:p>
      </dsp:txBody>
      <dsp:txXfrm>
        <a:off x="5424930" y="2342799"/>
        <a:ext cx="3342605" cy="2005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F470E-A5EF-48FC-A042-CE31F4AB71B5}">
      <dsp:nvSpPr>
        <dsp:cNvPr id="0" name=""/>
        <dsp:cNvSpPr/>
      </dsp:nvSpPr>
      <dsp:spPr>
        <a:xfrm>
          <a:off x="0" y="546"/>
          <a:ext cx="4972050" cy="12778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4AF7A-04F2-41EA-A94A-5F0C2BF2CAC9}">
      <dsp:nvSpPr>
        <dsp:cNvPr id="0" name=""/>
        <dsp:cNvSpPr/>
      </dsp:nvSpPr>
      <dsp:spPr>
        <a:xfrm>
          <a:off x="386550" y="288062"/>
          <a:ext cx="702818" cy="702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540099-2B71-4704-887D-0DE28BED49E4}">
      <dsp:nvSpPr>
        <dsp:cNvPr id="0" name=""/>
        <dsp:cNvSpPr/>
      </dsp:nvSpPr>
      <dsp:spPr>
        <a:xfrm>
          <a:off x="1475919" y="546"/>
          <a:ext cx="3496130" cy="1277852"/>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5239" tIns="135239" rIns="135239" bIns="135239" numCol="1" spcCol="1270" anchor="ctr" anchorCtr="0">
          <a:noAutofit/>
        </a:bodyPr>
        <a:lstStyle/>
        <a:p>
          <a:pPr marL="0" lvl="0" indent="0" algn="l" defTabSz="1111250">
            <a:lnSpc>
              <a:spcPct val="90000"/>
            </a:lnSpc>
            <a:spcBef>
              <a:spcPct val="0"/>
            </a:spcBef>
            <a:spcAft>
              <a:spcPct val="35000"/>
            </a:spcAft>
            <a:buNone/>
          </a:pPr>
          <a:r>
            <a:rPr lang="en-US" sz="2500" kern="1200">
              <a:latin typeface="Arial"/>
              <a:cs typeface="Arial"/>
            </a:rPr>
            <a:t>Build on existing strengths and resources </a:t>
          </a:r>
        </a:p>
      </dsp:txBody>
      <dsp:txXfrm>
        <a:off x="1475919" y="546"/>
        <a:ext cx="3496130" cy="1277852"/>
      </dsp:txXfrm>
    </dsp:sp>
    <dsp:sp modelId="{A45D63D8-C2AB-4719-B76E-06C438FB413A}">
      <dsp:nvSpPr>
        <dsp:cNvPr id="0" name=""/>
        <dsp:cNvSpPr/>
      </dsp:nvSpPr>
      <dsp:spPr>
        <a:xfrm>
          <a:off x="0" y="1597861"/>
          <a:ext cx="4972050" cy="12778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B29CA5-45B2-4934-9EC4-3D0630FF5662}">
      <dsp:nvSpPr>
        <dsp:cNvPr id="0" name=""/>
        <dsp:cNvSpPr/>
      </dsp:nvSpPr>
      <dsp:spPr>
        <a:xfrm>
          <a:off x="386550" y="1885378"/>
          <a:ext cx="702818" cy="702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C89B8C-7CF8-4161-9087-6F339A5D335C}">
      <dsp:nvSpPr>
        <dsp:cNvPr id="0" name=""/>
        <dsp:cNvSpPr/>
      </dsp:nvSpPr>
      <dsp:spPr>
        <a:xfrm>
          <a:off x="1475919" y="1597861"/>
          <a:ext cx="3496130" cy="1277852"/>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5239" tIns="135239" rIns="135239" bIns="135239" numCol="1" spcCol="1270" anchor="ctr" anchorCtr="0">
          <a:noAutofit/>
        </a:bodyPr>
        <a:lstStyle/>
        <a:p>
          <a:pPr marL="0" lvl="0" indent="0" algn="l" defTabSz="1111250">
            <a:lnSpc>
              <a:spcPct val="90000"/>
            </a:lnSpc>
            <a:spcBef>
              <a:spcPct val="0"/>
            </a:spcBef>
            <a:spcAft>
              <a:spcPct val="35000"/>
            </a:spcAft>
            <a:buNone/>
          </a:pPr>
          <a:r>
            <a:rPr lang="en-US" sz="2500" kern="1200">
              <a:latin typeface="Arial"/>
              <a:cs typeface="Arial"/>
            </a:rPr>
            <a:t>Facilitate collaborative partnerships</a:t>
          </a:r>
        </a:p>
      </dsp:txBody>
      <dsp:txXfrm>
        <a:off x="1475919" y="1597861"/>
        <a:ext cx="3496130" cy="1277852"/>
      </dsp:txXfrm>
    </dsp:sp>
    <dsp:sp modelId="{DE531F14-04CB-43E3-A9A6-B7B092E65A6B}">
      <dsp:nvSpPr>
        <dsp:cNvPr id="0" name=""/>
        <dsp:cNvSpPr/>
      </dsp:nvSpPr>
      <dsp:spPr>
        <a:xfrm>
          <a:off x="0" y="3195176"/>
          <a:ext cx="4972050" cy="127785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9FDF5-C27E-403D-8D88-DEE474786B81}">
      <dsp:nvSpPr>
        <dsp:cNvPr id="0" name=""/>
        <dsp:cNvSpPr/>
      </dsp:nvSpPr>
      <dsp:spPr>
        <a:xfrm>
          <a:off x="386550" y="3482693"/>
          <a:ext cx="702818" cy="702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5537B-9A66-40DA-98B9-CB221B15A317}">
      <dsp:nvSpPr>
        <dsp:cNvPr id="0" name=""/>
        <dsp:cNvSpPr/>
      </dsp:nvSpPr>
      <dsp:spPr>
        <a:xfrm>
          <a:off x="1475919" y="3195176"/>
          <a:ext cx="3496130" cy="1277852"/>
        </a:xfrm>
        <a:prstGeom prst="rect">
          <a:avLst/>
        </a:prstGeom>
        <a:solidFill>
          <a:schemeClr val="accent3">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5239" tIns="135239" rIns="135239" bIns="135239" numCol="1" spcCol="1270" anchor="ctr" anchorCtr="0">
          <a:noAutofit/>
        </a:bodyPr>
        <a:lstStyle/>
        <a:p>
          <a:pPr marL="0" lvl="0" indent="0" algn="l" defTabSz="1111250">
            <a:lnSpc>
              <a:spcPct val="90000"/>
            </a:lnSpc>
            <a:spcBef>
              <a:spcPct val="0"/>
            </a:spcBef>
            <a:spcAft>
              <a:spcPct val="35000"/>
            </a:spcAft>
            <a:buNone/>
          </a:pPr>
          <a:r>
            <a:rPr lang="en-US" sz="2500" kern="1200">
              <a:latin typeface="Arial"/>
              <a:cs typeface="Arial"/>
            </a:rPr>
            <a:t>Promotes co-learning in a cyclical iterative process</a:t>
          </a:r>
        </a:p>
      </dsp:txBody>
      <dsp:txXfrm>
        <a:off x="1475919" y="3195176"/>
        <a:ext cx="3496130" cy="127785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5/2/22</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5/2/22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5/2/22</a:t>
            </a:fld>
            <a:endParaRPr lang="en-US"/>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5/2/22</a:t>
            </a:fld>
            <a:endParaRPr lang="en-US"/>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5/2/22</a:t>
            </a:fld>
            <a:endParaRPr lang="en-US"/>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5/2/22</a:t>
            </a:fld>
            <a:endParaRPr lang="en-US"/>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5/2/22</a:t>
            </a:fld>
            <a:endParaRPr lang="en-US"/>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5/2/22</a:t>
            </a:fld>
            <a:endParaRPr lang="en-US"/>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5/2/22</a:t>
            </a:fld>
            <a:endParaRPr lang="en-US"/>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5/2/22</a:t>
            </a:fld>
            <a:endParaRPr lang="en-US"/>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5/2/22</a:t>
            </a:fld>
            <a:endParaRPr lang="en-US"/>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a:t>Name</a:t>
            </a:r>
          </a:p>
          <a:p>
            <a:pPr lvl="0"/>
            <a:r>
              <a:rPr lang="en-US"/>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a:t>Name</a:t>
            </a:r>
          </a:p>
          <a:p>
            <a:pPr lvl="0"/>
            <a:r>
              <a:rPr lang="en-US"/>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a:t>Name</a:t>
            </a:r>
          </a:p>
          <a:p>
            <a:pPr lvl="0"/>
            <a:r>
              <a:rPr lang="en-US"/>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a:t>Name</a:t>
            </a:r>
          </a:p>
          <a:p>
            <a:pPr lvl="0"/>
            <a:r>
              <a:rPr lang="en-US"/>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a:t>Name</a:t>
            </a:r>
          </a:p>
          <a:p>
            <a:pPr lvl="0"/>
            <a:r>
              <a:rPr lang="en-US"/>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5/2/22</a:t>
            </a:fld>
            <a:endParaRPr lang="en-US"/>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5/2/22</a:t>
            </a:fld>
            <a:endParaRPr lang="en-US"/>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lickr.com/photos/44514681@N06/3339729355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2019.igem.org/Team:Nottingham/Collaborations" TargetMode="External"/><Relationship Id="rId7" Type="http://schemas.openxmlformats.org/officeDocument/2006/relationships/diagramColors" Target="../diagrams/colors6.xml"/><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37.sv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s://www.viaggi-usa.it/foliage-vermont/"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5.jpeg"/><Relationship Id="rId4" Type="http://schemas.openxmlformats.org/officeDocument/2006/relationships/diagramQuickStyle" Target="../diagrams/quickStyle2.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hyperlink" Target="https://www.freefood.org/c/nc-burlington" TargetMode="External"/><Relationship Id="rId13" Type="http://schemas.openxmlformats.org/officeDocument/2006/relationships/hyperlink" Target="https://heinebergcsc.org/" TargetMode="External"/><Relationship Id="rId18" Type="http://schemas.openxmlformats.org/officeDocument/2006/relationships/hyperlink" Target="https://www.portlandmaine.gov/2506/East-End-Community-Center" TargetMode="External"/><Relationship Id="rId26" Type="http://schemas.openxmlformats.org/officeDocument/2006/relationships/hyperlink" Target="https://www.maine.gov/dacf/ard/seniorfarmshare/index.shtml" TargetMode="External"/><Relationship Id="rId3" Type="http://schemas.openxmlformats.org/officeDocument/2006/relationships/hyperlink" Target="https://www.portlandmaine.gov/DocumentCenter/View/33229/2021-Age-Friendly-Resource-Guide-?bidId=" TargetMode="External"/><Relationship Id="rId21" Type="http://schemas.openxmlformats.org/officeDocument/2006/relationships/hyperlink" Target="https://www.portlandmaine.gov/2508/Riverton-Community-Center" TargetMode="External"/><Relationship Id="rId7" Type="http://schemas.openxmlformats.org/officeDocument/2006/relationships/hyperlink" Target="https://www.foodpantries.org/ci/me-portland" TargetMode="External"/><Relationship Id="rId12" Type="http://schemas.openxmlformats.org/officeDocument/2006/relationships/hyperlink" Target="http://www.alamancemow.org/" TargetMode="External"/><Relationship Id="rId17" Type="http://schemas.openxmlformats.org/officeDocument/2006/relationships/hyperlink" Target="https://www.saraholbrookcc.org/" TargetMode="External"/><Relationship Id="rId25" Type="http://schemas.openxmlformats.org/officeDocument/2006/relationships/hyperlink" Target="https://nofavt.org/cropcash" TargetMode="External"/><Relationship Id="rId2" Type="http://schemas.openxmlformats.org/officeDocument/2006/relationships/hyperlink" Target="https://static1.squarespace.com/static/5e7e9b4fdc34fb6814cb2714/t/60418192e3cb237c207f350f/1614905752769/2020_Cove_ResourceGuide_Interactive-03%3A04%3A21.pdf" TargetMode="External"/><Relationship Id="rId16" Type="http://schemas.openxmlformats.org/officeDocument/2006/relationships/hyperlink" Target="https://enjoyburlington.com/place/miller-center/" TargetMode="External"/><Relationship Id="rId20" Type="http://schemas.openxmlformats.org/officeDocument/2006/relationships/hyperlink" Target="https://www.portlandmaine.gov/2509/Reiche-Community-Center" TargetMode="External"/><Relationship Id="rId1" Type="http://schemas.openxmlformats.org/officeDocument/2006/relationships/slideLayout" Target="../slideLayouts/slideLayout7.xml"/><Relationship Id="rId6" Type="http://schemas.openxmlformats.org/officeDocument/2006/relationships/hyperlink" Target="https://www.vtfoodbank.org/" TargetMode="External"/><Relationship Id="rId11" Type="http://schemas.openxmlformats.org/officeDocument/2006/relationships/hyperlink" Target="https://www.smaaa.org/wellness/meals.html" TargetMode="External"/><Relationship Id="rId24" Type="http://schemas.openxmlformats.org/officeDocument/2006/relationships/hyperlink" Target="https://www.hungerfreevt.org/" TargetMode="External"/><Relationship Id="rId5" Type="http://schemas.openxmlformats.org/officeDocument/2006/relationships/hyperlink" Target="https://alamanceeldercare.com/wp-content/uploads/2021/08/0dcbd3_bb69eb3c486e482c83742fc35720ebdb.pdf" TargetMode="External"/><Relationship Id="rId15" Type="http://schemas.openxmlformats.org/officeDocument/2006/relationships/hyperlink" Target="https://enjoyburlington.com/place/core/" TargetMode="External"/><Relationship Id="rId23" Type="http://schemas.openxmlformats.org/officeDocument/2006/relationships/hyperlink" Target="https://www.agewellvt.org/" TargetMode="External"/><Relationship Id="rId28" Type="http://schemas.openxmlformats.org/officeDocument/2006/relationships/hyperlink" Target="https://www.alamance-nc.com/healthdept/" TargetMode="External"/><Relationship Id="rId10" Type="http://schemas.openxmlformats.org/officeDocument/2006/relationships/hyperlink" Target="https://feedingchittenden.org/programs/stay-at-home-grocery-delivery/" TargetMode="External"/><Relationship Id="rId19" Type="http://schemas.openxmlformats.org/officeDocument/2006/relationships/hyperlink" Target="https://www.portlandmaine.gov/2507/Peaks-Island-Community-Center" TargetMode="External"/><Relationship Id="rId4" Type="http://schemas.openxmlformats.org/officeDocument/2006/relationships/hyperlink" Target="https://www.ncworks.gov/admin/gsipub/htmlarea/uploads/CRAG/Alamance_County.pdf" TargetMode="External"/><Relationship Id="rId9" Type="http://schemas.openxmlformats.org/officeDocument/2006/relationships/hyperlink" Target="https://www.agewellvt.org/services/meals-on-wheels-community-meals" TargetMode="External"/><Relationship Id="rId14" Type="http://schemas.openxmlformats.org/officeDocument/2006/relationships/hyperlink" Target="https://www.pathwaysvermont.org/" TargetMode="External"/><Relationship Id="rId22" Type="http://schemas.openxmlformats.org/officeDocument/2006/relationships/hyperlink" Target="https://www.healingstationfrc.org/contact" TargetMode="External"/><Relationship Id="rId27" Type="http://schemas.openxmlformats.org/officeDocument/2006/relationships/hyperlink" Target="https://actionpathways.ng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1028700" y="3006082"/>
            <a:ext cx="4179236" cy="2492897"/>
          </a:xfrm>
        </p:spPr>
        <p:txBody>
          <a:bodyPr vert="horz" lIns="91440" tIns="45720" rIns="91440" bIns="45720" rtlCol="0" anchor="t">
            <a:noAutofit/>
          </a:bodyPr>
          <a:lstStyle/>
          <a:p>
            <a:pPr>
              <a:lnSpc>
                <a:spcPct val="140000"/>
              </a:lnSpc>
            </a:pPr>
            <a:r>
              <a:rPr lang="en-US" sz="1800" b="1">
                <a:latin typeface="Arial"/>
                <a:cs typeface="Arial"/>
              </a:rPr>
              <a:t>Presented by: </a:t>
            </a:r>
            <a:endParaRPr lang="en-US" sz="1800">
              <a:latin typeface="Arial"/>
              <a:cs typeface="Arial"/>
            </a:endParaRPr>
          </a:p>
          <a:p>
            <a:pPr>
              <a:lnSpc>
                <a:spcPct val="140000"/>
              </a:lnSpc>
            </a:pPr>
            <a:r>
              <a:rPr lang="en-US" sz="1800" b="1">
                <a:latin typeface="Arial"/>
                <a:cs typeface="Arial"/>
              </a:rPr>
              <a:t>Kelly Baldwin</a:t>
            </a:r>
            <a:endParaRPr lang="en-US" sz="1800">
              <a:latin typeface="Arial"/>
              <a:cs typeface="Arial"/>
            </a:endParaRPr>
          </a:p>
          <a:p>
            <a:pPr>
              <a:lnSpc>
                <a:spcPct val="140000"/>
              </a:lnSpc>
            </a:pPr>
            <a:r>
              <a:rPr lang="en-US" sz="1800" b="1">
                <a:latin typeface="Arial"/>
                <a:cs typeface="Arial"/>
              </a:rPr>
              <a:t>Megan Hoke</a:t>
            </a:r>
            <a:endParaRPr lang="en-US" sz="1800">
              <a:latin typeface="Arial"/>
              <a:cs typeface="Arial"/>
            </a:endParaRPr>
          </a:p>
          <a:p>
            <a:pPr>
              <a:lnSpc>
                <a:spcPct val="140000"/>
              </a:lnSpc>
            </a:pPr>
            <a:r>
              <a:rPr lang="en-US" sz="1800" b="1">
                <a:latin typeface="Arial"/>
                <a:cs typeface="Arial"/>
              </a:rPr>
              <a:t>Anna McMahon </a:t>
            </a:r>
            <a:endParaRPr lang="en-US" sz="1800">
              <a:latin typeface="Arial"/>
              <a:cs typeface="Arial"/>
            </a:endParaRPr>
          </a:p>
          <a:p>
            <a:pPr>
              <a:lnSpc>
                <a:spcPct val="140000"/>
              </a:lnSpc>
            </a:pPr>
            <a:r>
              <a:rPr lang="en-US" sz="1800" b="1">
                <a:latin typeface="Arial"/>
                <a:cs typeface="Arial"/>
              </a:rPr>
              <a:t>Elena Roig</a:t>
            </a:r>
            <a:endParaRPr lang="en-US" sz="1800">
              <a:latin typeface="Arial"/>
              <a:cs typeface="Arial"/>
            </a:endParaRPr>
          </a:p>
          <a:p>
            <a:pPr marL="457200" indent="-457200">
              <a:lnSpc>
                <a:spcPct val="140000"/>
              </a:lnSpc>
              <a:buFont typeface="Courier New,monospace"/>
              <a:buChar char="o"/>
            </a:pPr>
            <a:endParaRPr lang="en-US" sz="1100"/>
          </a:p>
          <a:p>
            <a:pPr>
              <a:lnSpc>
                <a:spcPct val="140000"/>
              </a:lnSpc>
            </a:pPr>
            <a:endParaRPr lang="en-US" sz="1100"/>
          </a:p>
        </p:txBody>
      </p:sp>
      <p:pic>
        <p:nvPicPr>
          <p:cNvPr id="10" name="Picture Placeholder 9" descr="Two hands joined together&#10;&#10;&#10;&#10;">
            <a:extLst>
              <a:ext uri="{FF2B5EF4-FFF2-40B4-BE49-F238E27FC236}">
                <a16:creationId xmlns:a16="http://schemas.microsoft.com/office/drawing/2014/main" id="{989DB536-6819-4D2C-B0DB-D6649F94F6C1}"/>
              </a:ext>
            </a:extLst>
          </p:cNvPr>
          <p:cNvPicPr>
            <a:picLocks noGrp="1" noChangeAspect="1"/>
          </p:cNvPicPr>
          <p:nvPr>
            <p:ph type="pic" sz="quarter" idx="11"/>
          </p:nvPr>
        </p:nvPicPr>
        <p:blipFill rotWithShape="1">
          <a:blip r:embed="rId3">
            <a:extLst>
              <a:ext uri="{837473B0-CC2E-450A-ABE3-18F120FF3D39}">
                <a1611:picAttrSrcUrl xmlns:a1611="http://schemas.microsoft.com/office/drawing/2016/11/main" r:id="rId4"/>
              </a:ext>
            </a:extLst>
          </a:blip>
          <a:srcRect l="26318" r="25135" b="-1"/>
          <a:stretch/>
        </p:blipFill>
        <p:spPr>
          <a:xfrm>
            <a:off x="6688773" y="193050"/>
            <a:ext cx="4880927" cy="56143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914513" y="876299"/>
            <a:ext cx="5181486" cy="2242441"/>
          </a:xfrm>
        </p:spPr>
        <p:txBody>
          <a:bodyPr anchor="t">
            <a:normAutofit/>
          </a:bodyPr>
          <a:lstStyle/>
          <a:p>
            <a:r>
              <a:rPr lang="en-US" sz="2900" b="1">
                <a:latin typeface="Arial"/>
                <a:cs typeface="Arial"/>
              </a:rPr>
              <a:t>Burlington Aging Council</a:t>
            </a:r>
            <a:br>
              <a:rPr lang="en-US" sz="2900" b="1">
                <a:latin typeface="Arial"/>
              </a:rPr>
            </a:br>
            <a:br>
              <a:rPr lang="en-US" sz="2900" b="1">
                <a:latin typeface="Arial"/>
              </a:rPr>
            </a:br>
            <a:r>
              <a:rPr lang="en-US" sz="2900" b="1">
                <a:latin typeface="Arial"/>
                <a:cs typeface="Arial"/>
              </a:rPr>
              <a:t>Program Policy Scoping Rapid Assessment</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371F5-EAAD-4ADC-8D3F-1CBB98D52839}"/>
              </a:ext>
            </a:extLst>
          </p:cNvPr>
          <p:cNvSpPr>
            <a:spLocks noGrp="1"/>
          </p:cNvSpPr>
          <p:nvPr>
            <p:ph type="title"/>
          </p:nvPr>
        </p:nvSpPr>
        <p:spPr>
          <a:xfrm>
            <a:off x="177142" y="575305"/>
            <a:ext cx="4670104" cy="1340615"/>
          </a:xfrm>
        </p:spPr>
        <p:txBody>
          <a:bodyPr anchor="ctr">
            <a:normAutofit fontScale="90000"/>
          </a:bodyPr>
          <a:lstStyle/>
          <a:p>
            <a:r>
              <a:rPr lang="en-US" sz="3600" b="1">
                <a:latin typeface="Arial"/>
                <a:cs typeface="Arial"/>
              </a:rPr>
              <a:t>Key Takeaways for food security</a:t>
            </a:r>
            <a:br>
              <a:rPr lang="en-US" sz="2800">
                <a:latin typeface="Arial"/>
              </a:rPr>
            </a:br>
            <a:br>
              <a:rPr lang="en-US" sz="2800">
                <a:latin typeface="Arial"/>
              </a:rPr>
            </a:br>
            <a:endParaRPr lang="en-US" sz="2800">
              <a:latin typeface="Arial"/>
              <a:cs typeface="Arial"/>
            </a:endParaRPr>
          </a:p>
        </p:txBody>
      </p:sp>
      <p:pic>
        <p:nvPicPr>
          <p:cNvPr id="53" name="Picture 53" descr="Diagram&#10;&#10;Description automatically generated">
            <a:extLst>
              <a:ext uri="{FF2B5EF4-FFF2-40B4-BE49-F238E27FC236}">
                <a16:creationId xmlns:a16="http://schemas.microsoft.com/office/drawing/2014/main" id="{FAD897AC-8079-BC1D-3D35-901A4E16F567}"/>
              </a:ext>
            </a:extLst>
          </p:cNvPr>
          <p:cNvPicPr>
            <a:picLocks noChangeAspect="1"/>
          </p:cNvPicPr>
          <p:nvPr/>
        </p:nvPicPr>
        <p:blipFill>
          <a:blip r:embed="rId2"/>
          <a:stretch>
            <a:fillRect/>
          </a:stretch>
        </p:blipFill>
        <p:spPr>
          <a:xfrm>
            <a:off x="6034763" y="660940"/>
            <a:ext cx="6039079" cy="5968674"/>
          </a:xfrm>
          <a:prstGeom prst="rect">
            <a:avLst/>
          </a:prstGeom>
        </p:spPr>
      </p:pic>
      <p:pic>
        <p:nvPicPr>
          <p:cNvPr id="54" name="Picture 54" descr="A picture containing outdoor, person&#10;&#10;Description automatically generated">
            <a:extLst>
              <a:ext uri="{FF2B5EF4-FFF2-40B4-BE49-F238E27FC236}">
                <a16:creationId xmlns:a16="http://schemas.microsoft.com/office/drawing/2014/main" id="{D275073F-6684-50FC-4AE1-02737596DA3B}"/>
              </a:ext>
            </a:extLst>
          </p:cNvPr>
          <p:cNvPicPr>
            <a:picLocks noChangeAspect="1"/>
          </p:cNvPicPr>
          <p:nvPr/>
        </p:nvPicPr>
        <p:blipFill>
          <a:blip r:embed="rId3"/>
          <a:stretch>
            <a:fillRect/>
          </a:stretch>
        </p:blipFill>
        <p:spPr>
          <a:xfrm>
            <a:off x="124858" y="1917853"/>
            <a:ext cx="5589223" cy="3729210"/>
          </a:xfrm>
          <a:prstGeom prst="rect">
            <a:avLst/>
          </a:prstGeom>
        </p:spPr>
      </p:pic>
    </p:spTree>
    <p:extLst>
      <p:ext uri="{BB962C8B-B14F-4D97-AF65-F5344CB8AC3E}">
        <p14:creationId xmlns:p14="http://schemas.microsoft.com/office/powerpoint/2010/main" val="422021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0039366-CC4B-45CC-9139-66129D35DB25}"/>
              </a:ext>
            </a:extLst>
          </p:cNvPr>
          <p:cNvSpPr>
            <a:spLocks noGrp="1"/>
          </p:cNvSpPr>
          <p:nvPr>
            <p:ph type="body" sz="quarter" idx="13"/>
          </p:nvPr>
        </p:nvSpPr>
        <p:spPr/>
        <p:txBody>
          <a:bodyPr vert="horz" lIns="91440" tIns="45720" rIns="91440" bIns="45720" rtlCol="0" anchor="t">
            <a:noAutofit/>
          </a:bodyPr>
          <a:lstStyle/>
          <a:p>
            <a:r>
              <a:rPr lang="en-US" b="1">
                <a:latin typeface="Arial"/>
                <a:cs typeface="Arial"/>
              </a:rPr>
              <a:t>03</a:t>
            </a:r>
          </a:p>
        </p:txBody>
      </p:sp>
      <p:sp>
        <p:nvSpPr>
          <p:cNvPr id="3" name="Title 2">
            <a:extLst>
              <a:ext uri="{FF2B5EF4-FFF2-40B4-BE49-F238E27FC236}">
                <a16:creationId xmlns:a16="http://schemas.microsoft.com/office/drawing/2014/main" id="{594C1777-B62D-468E-BE34-64A07CED098F}"/>
              </a:ext>
            </a:extLst>
          </p:cNvPr>
          <p:cNvSpPr>
            <a:spLocks noGrp="1"/>
          </p:cNvSpPr>
          <p:nvPr>
            <p:ph type="title"/>
          </p:nvPr>
        </p:nvSpPr>
        <p:spPr>
          <a:xfrm>
            <a:off x="3160980" y="3619861"/>
            <a:ext cx="8707170" cy="655320"/>
          </a:xfrm>
        </p:spPr>
        <p:txBody>
          <a:bodyPr>
            <a:normAutofit fontScale="90000"/>
          </a:bodyPr>
          <a:lstStyle/>
          <a:p>
            <a:r>
              <a:rPr lang="en-US">
                <a:solidFill>
                  <a:schemeClr val="tx1"/>
                </a:solidFill>
                <a:latin typeface="Arial"/>
                <a:cs typeface="Arial"/>
              </a:rPr>
              <a:t>Racial Equity and Social Inclusion</a:t>
            </a:r>
          </a:p>
        </p:txBody>
      </p:sp>
      <p:pic>
        <p:nvPicPr>
          <p:cNvPr id="4" name="Graphic 3" descr="Aspiration with solid fill">
            <a:extLst>
              <a:ext uri="{FF2B5EF4-FFF2-40B4-BE49-F238E27FC236}">
                <a16:creationId xmlns:a16="http://schemas.microsoft.com/office/drawing/2014/main" id="{74AB6F6D-4A64-49B7-9C19-65D3EDFF98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2800006"/>
            <a:ext cx="2650350" cy="2650350"/>
          </a:xfrm>
          <a:prstGeom prst="rect">
            <a:avLst/>
          </a:prstGeom>
        </p:spPr>
      </p:pic>
      <p:pic>
        <p:nvPicPr>
          <p:cNvPr id="7" name="Graphic 6" descr="Aspiration outline">
            <a:extLst>
              <a:ext uri="{FF2B5EF4-FFF2-40B4-BE49-F238E27FC236}">
                <a16:creationId xmlns:a16="http://schemas.microsoft.com/office/drawing/2014/main" id="{70D54130-EE20-437A-8A30-19AD6B2AF4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9490" y="4125181"/>
            <a:ext cx="2650350" cy="2650350"/>
          </a:xfrm>
          <a:prstGeom prst="rect">
            <a:avLst/>
          </a:prstGeom>
        </p:spPr>
      </p:pic>
    </p:spTree>
    <p:extLst>
      <p:ext uri="{BB962C8B-B14F-4D97-AF65-F5344CB8AC3E}">
        <p14:creationId xmlns:p14="http://schemas.microsoft.com/office/powerpoint/2010/main" val="67513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23F81CD2-5B1A-1C2E-E6F1-6BB742B37517}"/>
              </a:ext>
            </a:extLst>
          </p:cNvPr>
          <p:cNvSpPr txBox="1">
            <a:spLocks/>
          </p:cNvSpPr>
          <p:nvPr/>
        </p:nvSpPr>
        <p:spPr>
          <a:xfrm>
            <a:off x="838200" y="556995"/>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r>
              <a:rPr lang="en-US" sz="5200">
                <a:solidFill>
                  <a:schemeClr val="tx1"/>
                </a:solidFill>
                <a:ea typeface="+mj-ea"/>
                <a:cs typeface="+mj-cs"/>
              </a:rPr>
              <a:t>Areas of Need</a:t>
            </a:r>
          </a:p>
        </p:txBody>
      </p:sp>
      <p:graphicFrame>
        <p:nvGraphicFramePr>
          <p:cNvPr id="13" name="Diagram 12">
            <a:extLst>
              <a:ext uri="{FF2B5EF4-FFF2-40B4-BE49-F238E27FC236}">
                <a16:creationId xmlns:a16="http://schemas.microsoft.com/office/drawing/2014/main" id="{13AD9B35-7DAD-57E1-C99D-061501EE0828}"/>
              </a:ext>
            </a:extLst>
          </p:cNvPr>
          <p:cNvGraphicFramePr/>
          <p:nvPr>
            <p:extLst>
              <p:ext uri="{D42A27DB-BD31-4B8C-83A1-F6EECF244321}">
                <p14:modId xmlns:p14="http://schemas.microsoft.com/office/powerpoint/2010/main" val="4055660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27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23F81CD2-5B1A-1C2E-E6F1-6BB742B37517}"/>
              </a:ext>
            </a:extLst>
          </p:cNvPr>
          <p:cNvSpPr txBox="1">
            <a:spLocks/>
          </p:cNvSpPr>
          <p:nvPr/>
        </p:nvSpPr>
        <p:spPr>
          <a:xfrm>
            <a:off x="673444" y="556995"/>
            <a:ext cx="3801762" cy="26714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r>
              <a:rPr lang="en-US" sz="3200">
                <a:solidFill>
                  <a:schemeClr val="tx1"/>
                </a:solidFill>
                <a:latin typeface="Arial"/>
                <a:ea typeface="+mj-ea"/>
                <a:cs typeface="Arial"/>
              </a:rPr>
              <a:t>Community Based </a:t>
            </a:r>
            <a:endParaRPr lang="en-US" sz="3200">
              <a:solidFill>
                <a:schemeClr val="tx1"/>
              </a:solidFill>
              <a:latin typeface="Biome Light"/>
              <a:ea typeface="+mj-ea"/>
              <a:cs typeface="Biome Light"/>
            </a:endParaRPr>
          </a:p>
          <a:p>
            <a:r>
              <a:rPr lang="en-US" sz="3200">
                <a:solidFill>
                  <a:schemeClr val="tx1"/>
                </a:solidFill>
                <a:latin typeface="Arial"/>
                <a:ea typeface="+mj-ea"/>
                <a:cs typeface="Arial"/>
              </a:rPr>
              <a:t>Participatory </a:t>
            </a:r>
            <a:endParaRPr lang="en-US" sz="3200">
              <a:solidFill>
                <a:schemeClr val="tx1"/>
              </a:solidFill>
              <a:latin typeface="Biome Light"/>
              <a:ea typeface="+mj-ea"/>
              <a:cs typeface="Biome Light"/>
            </a:endParaRPr>
          </a:p>
          <a:p>
            <a:r>
              <a:rPr lang="en-US" sz="3200">
                <a:solidFill>
                  <a:schemeClr val="tx1"/>
                </a:solidFill>
                <a:latin typeface="Arial"/>
                <a:ea typeface="+mj-ea"/>
                <a:cs typeface="Arial"/>
              </a:rPr>
              <a:t>Research (CBPR) </a:t>
            </a:r>
            <a:endParaRPr lang="en-US" sz="3200">
              <a:solidFill>
                <a:schemeClr val="tx1"/>
              </a:solidFill>
              <a:latin typeface="Biome Light"/>
              <a:ea typeface="+mj-ea"/>
              <a:cs typeface="Biome Light"/>
            </a:endParaRPr>
          </a:p>
          <a:p>
            <a:r>
              <a:rPr lang="en-US" sz="3200">
                <a:solidFill>
                  <a:schemeClr val="tx1"/>
                </a:solidFill>
                <a:latin typeface="Arial"/>
                <a:ea typeface="+mj-ea"/>
                <a:cs typeface="Arial"/>
              </a:rPr>
              <a:t>model</a:t>
            </a:r>
            <a:endParaRPr lang="en-US" sz="3200">
              <a:solidFill>
                <a:schemeClr val="tx1"/>
              </a:solidFill>
              <a:ea typeface="+mj-lt"/>
              <a:cs typeface="+mj-lt"/>
            </a:endParaRPr>
          </a:p>
          <a:p>
            <a:endParaRPr lang="en-US" sz="5200">
              <a:solidFill>
                <a:schemeClr val="tx1"/>
              </a:solidFill>
              <a:ea typeface="+mj-ea"/>
              <a:cs typeface="Biome Light"/>
            </a:endParaRPr>
          </a:p>
        </p:txBody>
      </p:sp>
      <p:pic>
        <p:nvPicPr>
          <p:cNvPr id="15" name="Picture 112" descr="Icon&#10;&#10;Description automatically generated">
            <a:extLst>
              <a:ext uri="{FF2B5EF4-FFF2-40B4-BE49-F238E27FC236}">
                <a16:creationId xmlns:a16="http://schemas.microsoft.com/office/drawing/2014/main" id="{EF8A2A28-8847-E0EC-5EC7-12ACC270164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949" r="6949"/>
          <a:stretch/>
        </p:blipFill>
        <p:spPr>
          <a:xfrm>
            <a:off x="672888" y="2612290"/>
            <a:ext cx="4536046" cy="3829854"/>
          </a:xfrm>
          <a:prstGeom prst="rect">
            <a:avLst/>
          </a:prstGeom>
        </p:spPr>
      </p:pic>
      <p:graphicFrame>
        <p:nvGraphicFramePr>
          <p:cNvPr id="17" name="Content Placeholder 2">
            <a:extLst>
              <a:ext uri="{FF2B5EF4-FFF2-40B4-BE49-F238E27FC236}">
                <a16:creationId xmlns:a16="http://schemas.microsoft.com/office/drawing/2014/main" id="{91DDFCB3-73C4-AE85-1947-88458D47B3F2}"/>
              </a:ext>
            </a:extLst>
          </p:cNvPr>
          <p:cNvGraphicFramePr/>
          <p:nvPr>
            <p:extLst>
              <p:ext uri="{D42A27DB-BD31-4B8C-83A1-F6EECF244321}">
                <p14:modId xmlns:p14="http://schemas.microsoft.com/office/powerpoint/2010/main" val="569299520"/>
              </p:ext>
            </p:extLst>
          </p:nvPr>
        </p:nvGraphicFramePr>
        <p:xfrm>
          <a:off x="6191250" y="1981200"/>
          <a:ext cx="4972050" cy="4473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009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57">
            <a:extLst>
              <a:ext uri="{FF2B5EF4-FFF2-40B4-BE49-F238E27FC236}">
                <a16:creationId xmlns:a16="http://schemas.microsoft.com/office/drawing/2014/main" id="{C6655028-4C8E-4A3F-A17E-06A507BFF4F4}"/>
              </a:ext>
            </a:extLst>
          </p:cNvPr>
          <p:cNvSpPr>
            <a:spLocks noGrp="1"/>
          </p:cNvSpPr>
          <p:nvPr>
            <p:ph type="body" sz="quarter" idx="21"/>
          </p:nvPr>
        </p:nvSpPr>
        <p:spPr/>
        <p:txBody>
          <a:bodyPr vert="horz" lIns="91440" tIns="45720" rIns="91440" bIns="45720" rtlCol="0" anchor="t">
            <a:noAutofit/>
          </a:bodyPr>
          <a:lstStyle/>
          <a:p>
            <a:r>
              <a:rPr lang="en-US">
                <a:latin typeface="Arial"/>
                <a:cs typeface="Arial"/>
              </a:rPr>
              <a:t>04</a:t>
            </a:r>
          </a:p>
        </p:txBody>
      </p:sp>
      <p:sp>
        <p:nvSpPr>
          <p:cNvPr id="10" name="Title 9">
            <a:extLst>
              <a:ext uri="{FF2B5EF4-FFF2-40B4-BE49-F238E27FC236}">
                <a16:creationId xmlns:a16="http://schemas.microsoft.com/office/drawing/2014/main" id="{29E24BCE-48CF-4EA0-8CEE-DABDE8C63D2E}"/>
              </a:ext>
            </a:extLst>
          </p:cNvPr>
          <p:cNvSpPr>
            <a:spLocks noGrp="1"/>
          </p:cNvSpPr>
          <p:nvPr>
            <p:ph type="title"/>
          </p:nvPr>
        </p:nvSpPr>
        <p:spPr>
          <a:xfrm>
            <a:off x="1051560" y="1661157"/>
            <a:ext cx="10607040" cy="1005839"/>
          </a:xfrm>
        </p:spPr>
        <p:txBody>
          <a:bodyPr/>
          <a:lstStyle/>
          <a:p>
            <a:r>
              <a:rPr lang="en-US">
                <a:latin typeface="Arial"/>
                <a:cs typeface="Arial"/>
              </a:rPr>
              <a:t>Social Inclusion &amp; Civic Engagement​</a:t>
            </a:r>
          </a:p>
        </p:txBody>
      </p:sp>
      <p:pic>
        <p:nvPicPr>
          <p:cNvPr id="35" name="Graphic 34" descr="Connections with solid fill">
            <a:extLst>
              <a:ext uri="{FF2B5EF4-FFF2-40B4-BE49-F238E27FC236}">
                <a16:creationId xmlns:a16="http://schemas.microsoft.com/office/drawing/2014/main" id="{39C44B3D-58CE-458C-B5AA-CF75FB33AED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281679" y="2273934"/>
            <a:ext cx="4848225" cy="4848225"/>
          </a:xfrm>
          <a:prstGeom prst="rect">
            <a:avLst/>
          </a:prstGeom>
        </p:spPr>
      </p:pic>
    </p:spTree>
    <p:extLst>
      <p:ext uri="{BB962C8B-B14F-4D97-AF65-F5344CB8AC3E}">
        <p14:creationId xmlns:p14="http://schemas.microsoft.com/office/powerpoint/2010/main" val="122575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BDA1B61B-49EE-10BF-F665-7B1B56B13167}"/>
              </a:ext>
            </a:extLst>
          </p:cNvPr>
          <p:cNvSpPr>
            <a:spLocks noGrp="1"/>
          </p:cNvSpPr>
          <p:nvPr>
            <p:ph type="sldNum" sz="quarter" idx="4"/>
          </p:nvPr>
        </p:nvSpPr>
        <p:spPr/>
        <p:txBody>
          <a:bodyPr/>
          <a:lstStyle/>
          <a:p>
            <a:fld id="{294A09A9-5501-47C1-A89A-A340965A2BE2}" type="slidenum">
              <a:rPr lang="en-US" smtClean="0"/>
              <a:pPr/>
              <a:t>15</a:t>
            </a:fld>
            <a:endParaRPr lang="en-US"/>
          </a:p>
        </p:txBody>
      </p:sp>
      <p:sp>
        <p:nvSpPr>
          <p:cNvPr id="10" name="Title 9">
            <a:extLst>
              <a:ext uri="{FF2B5EF4-FFF2-40B4-BE49-F238E27FC236}">
                <a16:creationId xmlns:a16="http://schemas.microsoft.com/office/drawing/2014/main" id="{D4AF40A7-14E7-6054-6593-E961728A183B}"/>
              </a:ext>
            </a:extLst>
          </p:cNvPr>
          <p:cNvSpPr>
            <a:spLocks noGrp="1"/>
          </p:cNvSpPr>
          <p:nvPr>
            <p:ph type="title"/>
          </p:nvPr>
        </p:nvSpPr>
        <p:spPr/>
        <p:txBody>
          <a:bodyPr/>
          <a:lstStyle/>
          <a:p>
            <a:r>
              <a:rPr lang="en-US">
                <a:latin typeface="Arial"/>
                <a:cs typeface="Biome Light"/>
              </a:rPr>
              <a:t>Programmatic Opportunities</a:t>
            </a:r>
          </a:p>
        </p:txBody>
      </p:sp>
      <p:sp>
        <p:nvSpPr>
          <p:cNvPr id="12" name="Text Placeholder 11">
            <a:extLst>
              <a:ext uri="{FF2B5EF4-FFF2-40B4-BE49-F238E27FC236}">
                <a16:creationId xmlns:a16="http://schemas.microsoft.com/office/drawing/2014/main" id="{E4A7C8F6-3E78-D884-FF78-D906A4E57216}"/>
              </a:ext>
            </a:extLst>
          </p:cNvPr>
          <p:cNvSpPr>
            <a:spLocks noGrp="1"/>
          </p:cNvSpPr>
          <p:nvPr>
            <p:ph type="body" sz="quarter" idx="17"/>
          </p:nvPr>
        </p:nvSpPr>
        <p:spPr>
          <a:xfrm>
            <a:off x="707737" y="1985269"/>
            <a:ext cx="3887353" cy="930564"/>
          </a:xfrm>
        </p:spPr>
        <p:txBody>
          <a:bodyPr vert="horz" lIns="91440" tIns="45720" rIns="91440" bIns="45720" rtlCol="0" anchor="t">
            <a:noAutofit/>
          </a:bodyPr>
          <a:lstStyle/>
          <a:p>
            <a:r>
              <a:rPr lang="en-US" sz="2100" b="1" i="1">
                <a:solidFill>
                  <a:schemeClr val="accent3">
                    <a:lumMod val="50000"/>
                  </a:schemeClr>
                </a:solidFill>
                <a:latin typeface="Calibri"/>
                <a:cs typeface="Biome Light"/>
              </a:rPr>
              <a:t>Neighbor Rides (United Way); Grand Friends (UVM Center on Aging); Senior Companion Program (various)</a:t>
            </a:r>
            <a:endParaRPr lang="en-US" sz="2100" b="1" i="1">
              <a:solidFill>
                <a:schemeClr val="accent3">
                  <a:lumMod val="50000"/>
                </a:schemeClr>
              </a:solidFill>
              <a:latin typeface="Calibri"/>
              <a:cs typeface="Calibri"/>
            </a:endParaRPr>
          </a:p>
        </p:txBody>
      </p:sp>
      <p:sp>
        <p:nvSpPr>
          <p:cNvPr id="13" name="Text Placeholder 12">
            <a:extLst>
              <a:ext uri="{FF2B5EF4-FFF2-40B4-BE49-F238E27FC236}">
                <a16:creationId xmlns:a16="http://schemas.microsoft.com/office/drawing/2014/main" id="{318F0000-E5BC-4688-136E-815D25443DFF}"/>
              </a:ext>
            </a:extLst>
          </p:cNvPr>
          <p:cNvSpPr>
            <a:spLocks noGrp="1"/>
          </p:cNvSpPr>
          <p:nvPr>
            <p:ph type="body" sz="quarter" idx="18"/>
          </p:nvPr>
        </p:nvSpPr>
        <p:spPr>
          <a:xfrm>
            <a:off x="8208819" y="1985268"/>
            <a:ext cx="2894445" cy="711200"/>
          </a:xfrm>
        </p:spPr>
        <p:txBody>
          <a:bodyPr vert="horz" lIns="91440" tIns="45720" rIns="91440" bIns="45720" rtlCol="0" anchor="t">
            <a:noAutofit/>
          </a:bodyPr>
          <a:lstStyle/>
          <a:p>
            <a:r>
              <a:rPr lang="en-US" sz="2100" b="1" i="1">
                <a:solidFill>
                  <a:schemeClr val="accent3">
                    <a:lumMod val="50000"/>
                  </a:schemeClr>
                </a:solidFill>
                <a:latin typeface="Calibri"/>
                <a:cs typeface="Biome Light"/>
              </a:rPr>
              <a:t>RSVP (Retired &amp; Senior Volunteer Program; United Way)</a:t>
            </a:r>
            <a:endParaRPr lang="en-US">
              <a:solidFill>
                <a:schemeClr val="accent3">
                  <a:lumMod val="50000"/>
                </a:schemeClr>
              </a:solidFill>
              <a:cs typeface="Biome Light"/>
            </a:endParaRPr>
          </a:p>
        </p:txBody>
      </p:sp>
      <p:sp>
        <p:nvSpPr>
          <p:cNvPr id="2" name="TextBox 1">
            <a:extLst>
              <a:ext uri="{FF2B5EF4-FFF2-40B4-BE49-F238E27FC236}">
                <a16:creationId xmlns:a16="http://schemas.microsoft.com/office/drawing/2014/main" id="{6841D96E-CF59-8DC8-30A5-F2479E0944C0}"/>
              </a:ext>
            </a:extLst>
          </p:cNvPr>
          <p:cNvSpPr txBox="1"/>
          <p:nvPr/>
        </p:nvSpPr>
        <p:spPr>
          <a:xfrm>
            <a:off x="706583" y="3512126"/>
            <a:ext cx="309533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chemeClr val="accent1">
                    <a:lumMod val="10000"/>
                  </a:schemeClr>
                </a:solidFill>
                <a:latin typeface="Calibri"/>
                <a:cs typeface="Calibri"/>
              </a:rPr>
              <a:t>Surrey Intercultural Seniors Social Inclusion Partnership (SISSIP; Surrey, British Columbia)</a:t>
            </a:r>
          </a:p>
          <a:p>
            <a:endParaRPr lang="en-US">
              <a:solidFill>
                <a:schemeClr val="accent1">
                  <a:lumMod val="10000"/>
                </a:schemeClr>
              </a:solidFill>
              <a:latin typeface="Calibri"/>
              <a:cs typeface="Calibri"/>
            </a:endParaRPr>
          </a:p>
          <a:p>
            <a:pPr marL="285750" indent="-285750">
              <a:buFont typeface="Arial"/>
              <a:buChar char="•"/>
            </a:pPr>
            <a:r>
              <a:rPr lang="en-US">
                <a:solidFill>
                  <a:schemeClr val="accent1">
                    <a:lumMod val="10000"/>
                  </a:schemeClr>
                </a:solidFill>
                <a:latin typeface="Calibri"/>
                <a:cs typeface="Calibri"/>
              </a:rPr>
              <a:t>Emphasis on telephone-based programming, technology skill-building</a:t>
            </a:r>
          </a:p>
        </p:txBody>
      </p:sp>
      <p:sp>
        <p:nvSpPr>
          <p:cNvPr id="16" name="TextBox 15">
            <a:extLst>
              <a:ext uri="{FF2B5EF4-FFF2-40B4-BE49-F238E27FC236}">
                <a16:creationId xmlns:a16="http://schemas.microsoft.com/office/drawing/2014/main" id="{EAD9F80E-61B6-A046-9504-32709A3021E4}"/>
              </a:ext>
            </a:extLst>
          </p:cNvPr>
          <p:cNvSpPr txBox="1"/>
          <p:nvPr/>
        </p:nvSpPr>
        <p:spPr>
          <a:xfrm>
            <a:off x="8211127" y="3431308"/>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err="1">
                <a:solidFill>
                  <a:schemeClr val="accent1">
                    <a:lumMod val="10000"/>
                  </a:schemeClr>
                </a:solidFill>
                <a:latin typeface="Calibri"/>
                <a:cs typeface="Biome Light"/>
              </a:rPr>
              <a:t>ENCorps</a:t>
            </a:r>
            <a:r>
              <a:rPr lang="en-US">
                <a:solidFill>
                  <a:schemeClr val="accent1">
                    <a:lumMod val="10000"/>
                  </a:schemeClr>
                </a:solidFill>
                <a:latin typeface="Calibri"/>
                <a:cs typeface="Biome Light"/>
              </a:rPr>
              <a:t> Leadership Corps (via University of Maine Center on Aging &amp; Maine Community Foundation)</a:t>
            </a:r>
          </a:p>
          <a:p>
            <a:endParaRPr lang="en-US">
              <a:solidFill>
                <a:schemeClr val="accent1">
                  <a:lumMod val="10000"/>
                </a:schemeClr>
              </a:solidFill>
              <a:latin typeface="Calibri"/>
              <a:cs typeface="Biome Light"/>
            </a:endParaRPr>
          </a:p>
          <a:p>
            <a:pPr marL="285750" indent="-285750">
              <a:buFont typeface="Arial"/>
              <a:buChar char="•"/>
            </a:pPr>
            <a:r>
              <a:rPr lang="en-US">
                <a:solidFill>
                  <a:schemeClr val="accent1">
                    <a:lumMod val="10000"/>
                  </a:schemeClr>
                </a:solidFill>
                <a:latin typeface="Calibri"/>
                <a:cs typeface="Biome Light"/>
              </a:rPr>
              <a:t>Boomer Reporting Corps (special initiative via </a:t>
            </a:r>
            <a:r>
              <a:rPr lang="en-US" err="1">
                <a:solidFill>
                  <a:schemeClr val="accent1">
                    <a:lumMod val="10000"/>
                  </a:schemeClr>
                </a:solidFill>
                <a:latin typeface="Calibri"/>
                <a:cs typeface="Biome Light"/>
              </a:rPr>
              <a:t>ENCorps</a:t>
            </a:r>
            <a:r>
              <a:rPr lang="en-US">
                <a:solidFill>
                  <a:schemeClr val="accent1">
                    <a:lumMod val="10000"/>
                  </a:schemeClr>
                </a:solidFill>
                <a:latin typeface="Calibri"/>
                <a:cs typeface="Biome Light"/>
              </a:rPr>
              <a:t>)</a:t>
            </a:r>
          </a:p>
        </p:txBody>
      </p:sp>
      <p:pic>
        <p:nvPicPr>
          <p:cNvPr id="7" name="Graphic 7" descr="Branching diagram with solid fill">
            <a:extLst>
              <a:ext uri="{FF2B5EF4-FFF2-40B4-BE49-F238E27FC236}">
                <a16:creationId xmlns:a16="http://schemas.microsoft.com/office/drawing/2014/main" id="{E4B27264-7EF0-ADAC-5F00-7DD25C67D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9982" y="3803073"/>
            <a:ext cx="2092036" cy="2092036"/>
          </a:xfrm>
          <a:prstGeom prst="rect">
            <a:avLst/>
          </a:prstGeom>
        </p:spPr>
      </p:pic>
      <p:pic>
        <p:nvPicPr>
          <p:cNvPr id="8" name="Graphic 10" descr="Remote learning language with solid fill">
            <a:extLst>
              <a:ext uri="{FF2B5EF4-FFF2-40B4-BE49-F238E27FC236}">
                <a16:creationId xmlns:a16="http://schemas.microsoft.com/office/drawing/2014/main" id="{13759B51-69A1-6688-BA96-3C98C0027B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0073" y="1799937"/>
            <a:ext cx="1791854" cy="1791854"/>
          </a:xfrm>
          <a:prstGeom prst="rect">
            <a:avLst/>
          </a:prstGeom>
        </p:spPr>
      </p:pic>
    </p:spTree>
    <p:extLst>
      <p:ext uri="{BB962C8B-B14F-4D97-AF65-F5344CB8AC3E}">
        <p14:creationId xmlns:p14="http://schemas.microsoft.com/office/powerpoint/2010/main" val="330761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8D064-665F-8AF7-EE23-C47EA196807B}"/>
              </a:ext>
            </a:extLst>
          </p:cNvPr>
          <p:cNvSpPr>
            <a:spLocks noGrp="1"/>
          </p:cNvSpPr>
          <p:nvPr>
            <p:ph type="dt" sz="half" idx="2"/>
          </p:nvPr>
        </p:nvSpPr>
        <p:spPr/>
        <p:txBody>
          <a:bodyPr/>
          <a:lstStyle/>
          <a:p>
            <a:fld id="{90EA6C54-2562-43EA-9A1B-F808D04718E7}" type="datetime1">
              <a:rPr lang="en-US" smtClean="0"/>
              <a:t>5/2/22</a:t>
            </a:fld>
            <a:endParaRPr lang="en-US"/>
          </a:p>
        </p:txBody>
      </p:sp>
      <p:pic>
        <p:nvPicPr>
          <p:cNvPr id="4" name="Picture 4" descr="Diagram&#10;&#10;Description automatically generated">
            <a:extLst>
              <a:ext uri="{FF2B5EF4-FFF2-40B4-BE49-F238E27FC236}">
                <a16:creationId xmlns:a16="http://schemas.microsoft.com/office/drawing/2014/main" id="{97E5C4DB-62F8-2F82-4886-F9A1C670DC27}"/>
              </a:ext>
            </a:extLst>
          </p:cNvPr>
          <p:cNvPicPr>
            <a:picLocks noChangeAspect="1"/>
          </p:cNvPicPr>
          <p:nvPr/>
        </p:nvPicPr>
        <p:blipFill>
          <a:blip r:embed="rId2"/>
          <a:stretch>
            <a:fillRect/>
          </a:stretch>
        </p:blipFill>
        <p:spPr>
          <a:xfrm>
            <a:off x="-8020" y="6685"/>
            <a:ext cx="12194672" cy="6857998"/>
          </a:xfrm>
          <a:prstGeom prst="rect">
            <a:avLst/>
          </a:prstGeom>
        </p:spPr>
      </p:pic>
    </p:spTree>
    <p:extLst>
      <p:ext uri="{BB962C8B-B14F-4D97-AF65-F5344CB8AC3E}">
        <p14:creationId xmlns:p14="http://schemas.microsoft.com/office/powerpoint/2010/main" val="11781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a:xfrm>
            <a:off x="314325" y="515937"/>
            <a:ext cx="3935647" cy="1340615"/>
          </a:xfrm>
        </p:spPr>
        <p:txBody>
          <a:bodyPr/>
          <a:lstStyle/>
          <a:p>
            <a:r>
              <a:rPr lang="en-US">
                <a:latin typeface="Arial"/>
                <a:cs typeface="Arial"/>
              </a:rPr>
              <a:t>Introduction</a:t>
            </a:r>
          </a:p>
        </p:txBody>
      </p:sp>
      <p:sp>
        <p:nvSpPr>
          <p:cNvPr id="2" name="TextBox 1">
            <a:extLst>
              <a:ext uri="{FF2B5EF4-FFF2-40B4-BE49-F238E27FC236}">
                <a16:creationId xmlns:a16="http://schemas.microsoft.com/office/drawing/2014/main" id="{44656ADB-55DB-4444-989F-1C09D31D349D}"/>
              </a:ext>
            </a:extLst>
          </p:cNvPr>
          <p:cNvSpPr txBox="1"/>
          <p:nvPr/>
        </p:nvSpPr>
        <p:spPr>
          <a:xfrm>
            <a:off x="6368652" y="1736056"/>
            <a:ext cx="4636293" cy="230832"/>
          </a:xfrm>
          <a:prstGeom prst="rect">
            <a:avLst/>
          </a:prstGeom>
          <a:noFill/>
        </p:spPr>
        <p:txBody>
          <a:bodyPr wrap="square" rtlCol="0">
            <a:spAutoFit/>
          </a:bodyPr>
          <a:lstStyle/>
          <a:p>
            <a:r>
              <a:rPr lang="en-US" sz="900">
                <a:hlinkClick r:id="rId2" tooltip="https://www.viaggi-usa.it/foliage-vermont/"/>
              </a:rPr>
              <a:t>This Photo</a:t>
            </a:r>
            <a:r>
              <a:rPr lang="en-US" sz="900"/>
              <a:t> by Unknown Author is licensed under </a:t>
            </a:r>
            <a:r>
              <a:rPr lang="en-US" sz="900">
                <a:hlinkClick r:id="rId3" tooltip="https://creativecommons.org/licenses/by-nc-nd/3.0/"/>
              </a:rPr>
              <a:t>CC BY-NC-ND</a:t>
            </a:r>
            <a:endParaRPr lang="en-US" sz="900"/>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257175" y="2009775"/>
            <a:ext cx="5838825" cy="4391025"/>
          </a:xfrm>
        </p:spPr>
        <p:txBody>
          <a:bodyPr vert="horz" lIns="91440" tIns="45720" rIns="91440" bIns="45720" rtlCol="0" anchor="t">
            <a:normAutofit fontScale="92500" lnSpcReduction="20000"/>
          </a:bodyPr>
          <a:lstStyle/>
          <a:p>
            <a:r>
              <a:rPr lang="en-US" sz="1700" b="1" u="sng" dirty="0">
                <a:latin typeface="Arial"/>
                <a:cs typeface="Arial"/>
              </a:rPr>
              <a:t>Goal</a:t>
            </a:r>
            <a:r>
              <a:rPr lang="en-US" b="1">
                <a:latin typeface="Arial"/>
                <a:cs typeface="Arial"/>
              </a:rPr>
              <a:t>:  Assess what has been developed in other communities, scalable to Burlington, that should be investigated to address family caregiving and support, food security, social inclusion and civic engagement, and racial equity.  ​</a:t>
            </a:r>
          </a:p>
          <a:p>
            <a:r>
              <a:rPr lang="en-US" sz="1700" b="1" u="sng" dirty="0">
                <a:latin typeface="Arial"/>
                <a:cs typeface="Arial"/>
              </a:rPr>
              <a:t>Methods</a:t>
            </a:r>
            <a:r>
              <a:rPr lang="en-US" b="1" dirty="0">
                <a:latin typeface="Arial"/>
                <a:cs typeface="Arial"/>
              </a:rPr>
              <a:t>:</a:t>
            </a:r>
          </a:p>
          <a:p>
            <a:pPr marL="285750" indent="-285750">
              <a:buFont typeface="Arial" panose="020B0604020202020204" pitchFamily="34" charset="0"/>
              <a:buChar char="•"/>
            </a:pPr>
            <a:r>
              <a:rPr lang="en-US" b="1">
                <a:latin typeface="Arial"/>
                <a:cs typeface="Arial"/>
              </a:rPr>
              <a:t>Conducted interviews with members of the Aging Council, as well as community members​</a:t>
            </a:r>
          </a:p>
          <a:p>
            <a:pPr marL="285750" indent="-285750">
              <a:buFont typeface="Arial" panose="020B0604020202020204" pitchFamily="34" charset="0"/>
              <a:buChar char="•"/>
            </a:pPr>
            <a:r>
              <a:rPr lang="en-US" b="1">
                <a:latin typeface="Arial"/>
                <a:cs typeface="Arial"/>
              </a:rPr>
              <a:t>Identified resources for community projects that promote &amp; support healthy aging &amp; age-friendly neighborhoods &amp; communities​</a:t>
            </a:r>
          </a:p>
          <a:p>
            <a:pPr marL="285750" indent="-285750">
              <a:buFont typeface="Arial" panose="020B0604020202020204" pitchFamily="34" charset="0"/>
              <a:buChar char="•"/>
            </a:pPr>
            <a:r>
              <a:rPr lang="en-US" b="1">
                <a:latin typeface="Arial"/>
                <a:cs typeface="Arial"/>
              </a:rPr>
              <a:t>Recommendations to the Council​</a:t>
            </a:r>
          </a:p>
        </p:txBody>
      </p:sp>
      <p:pic>
        <p:nvPicPr>
          <p:cNvPr id="27" name="Picture Placeholder 26">
            <a:extLst>
              <a:ext uri="{FF2B5EF4-FFF2-40B4-BE49-F238E27FC236}">
                <a16:creationId xmlns:a16="http://schemas.microsoft.com/office/drawing/2014/main" id="{FC80FA98-D238-41BC-848B-15F7D2C9D061}"/>
              </a:ext>
            </a:extLst>
          </p:cNvPr>
          <p:cNvPicPr>
            <a:picLocks noGrp="1" noChangeAspect="1"/>
          </p:cNvPicPr>
          <p:nvPr>
            <p:ph type="pic" sz="quarter" idx="10"/>
          </p:nvPr>
        </p:nvPicPr>
        <p:blipFill>
          <a:blip r:embed="rId4">
            <a:extLst>
              <a:ext uri="{837473B0-CC2E-450A-ABE3-18F120FF3D39}">
                <a1611:picAttrSrcUrl xmlns:a1611="http://schemas.microsoft.com/office/drawing/2016/11/main" r:id="rId2"/>
              </a:ext>
            </a:extLst>
          </a:blip>
          <a:srcRect/>
          <a:stretch/>
        </p:blipFill>
        <p:spPr>
          <a:xfrm>
            <a:off x="6368653" y="433966"/>
            <a:ext cx="4636293" cy="30908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1" name="Picture Placeholder 30">
            <a:extLst>
              <a:ext uri="{FF2B5EF4-FFF2-40B4-BE49-F238E27FC236}">
                <a16:creationId xmlns:a16="http://schemas.microsoft.com/office/drawing/2014/main" id="{26F59C63-890F-4F30-B979-40A77F09EDB5}"/>
              </a:ext>
            </a:extLst>
          </p:cNvPr>
          <p:cNvPicPr>
            <a:picLocks noGrp="1" noChangeAspect="1"/>
          </p:cNvPicPr>
          <p:nvPr>
            <p:ph type="pic" sz="quarter" idx="12"/>
          </p:nvPr>
        </p:nvPicPr>
        <p:blipFill>
          <a:blip r:embed="rId5"/>
          <a:srcRect/>
          <a:stretch/>
        </p:blipFill>
        <p:spPr>
          <a:xfrm>
            <a:off x="8295638" y="3974380"/>
            <a:ext cx="3220720" cy="21519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5" name="Slide Number Placeholder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a:lstStyle/>
          <a:p>
            <a:fld id="{294A09A9-5501-47C1-A89A-A340965A2BE2}" type="slidenum">
              <a:rPr lang="en-US" smtClean="0"/>
              <a:pPr/>
              <a:t>2</a:t>
            </a:fld>
            <a:endParaRPr lang="en-US"/>
          </a:p>
        </p:txBody>
      </p:sp>
    </p:spTree>
    <p:extLst>
      <p:ext uri="{BB962C8B-B14F-4D97-AF65-F5344CB8AC3E}">
        <p14:creationId xmlns:p14="http://schemas.microsoft.com/office/powerpoint/2010/main" val="237129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p:txBody>
          <a:bodyPr vert="horz" lIns="91440" tIns="45720" rIns="91440" bIns="45720" rtlCol="0" anchor="t">
            <a:noAutofit/>
          </a:bodyPr>
          <a:lstStyle/>
          <a:p>
            <a:r>
              <a:rPr lang="en-US" b="1">
                <a:latin typeface="Arial"/>
                <a:cs typeface="Arial"/>
              </a:rPr>
              <a:t>01</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3046680" y="3448411"/>
            <a:ext cx="8229600" cy="655320"/>
          </a:xfrm>
        </p:spPr>
        <p:txBody>
          <a:bodyPr>
            <a:normAutofit fontScale="90000"/>
          </a:bodyPr>
          <a:lstStyle/>
          <a:p>
            <a:r>
              <a:rPr lang="en-US">
                <a:latin typeface="Arial"/>
                <a:cs typeface="Arial"/>
              </a:rPr>
              <a:t>Family Caregiving and Support</a:t>
            </a:r>
          </a:p>
        </p:txBody>
      </p:sp>
      <p:pic>
        <p:nvPicPr>
          <p:cNvPr id="4" name="Graphic 3" descr="Home1 with solid fill">
            <a:extLst>
              <a:ext uri="{FF2B5EF4-FFF2-40B4-BE49-F238E27FC236}">
                <a16:creationId xmlns:a16="http://schemas.microsoft.com/office/drawing/2014/main" id="{02AAD750-0654-4C27-9CB5-221415CBC5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94040" y="228600"/>
            <a:ext cx="2603360" cy="2603360"/>
          </a:xfrm>
          <a:prstGeom prst="rect">
            <a:avLst/>
          </a:prstGeom>
        </p:spPr>
      </p:pic>
      <p:pic>
        <p:nvPicPr>
          <p:cNvPr id="6" name="Graphic 5" descr="Polaroid Pictures with solid fill">
            <a:extLst>
              <a:ext uri="{FF2B5EF4-FFF2-40B4-BE49-F238E27FC236}">
                <a16:creationId xmlns:a16="http://schemas.microsoft.com/office/drawing/2014/main" id="{A647306A-4275-4662-808B-D6CA43D0DC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00" y="4005720"/>
            <a:ext cx="2603360" cy="2603360"/>
          </a:xfrm>
          <a:prstGeom prst="rect">
            <a:avLst/>
          </a:prstGeom>
        </p:spPr>
      </p:pic>
    </p:spTree>
    <p:extLst>
      <p:ext uri="{BB962C8B-B14F-4D97-AF65-F5344CB8AC3E}">
        <p14:creationId xmlns:p14="http://schemas.microsoft.com/office/powerpoint/2010/main" val="191201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38558E-470E-4E7B-9E5B-3BDA42F57ECE}"/>
              </a:ext>
            </a:extLst>
          </p:cNvPr>
          <p:cNvSpPr>
            <a:spLocks noGrp="1"/>
          </p:cNvSpPr>
          <p:nvPr>
            <p:ph type="title"/>
          </p:nvPr>
        </p:nvSpPr>
        <p:spPr/>
        <p:txBody>
          <a:bodyPr/>
          <a:lstStyle/>
          <a:p>
            <a:r>
              <a:rPr lang="en-US">
                <a:latin typeface="Arial"/>
                <a:cs typeface="Arial"/>
              </a:rPr>
              <a:t>Gaps</a:t>
            </a:r>
          </a:p>
        </p:txBody>
      </p:sp>
      <p:graphicFrame>
        <p:nvGraphicFramePr>
          <p:cNvPr id="15" name="Diagram 14">
            <a:extLst>
              <a:ext uri="{FF2B5EF4-FFF2-40B4-BE49-F238E27FC236}">
                <a16:creationId xmlns:a16="http://schemas.microsoft.com/office/drawing/2014/main" id="{1D64580A-19F2-4182-A589-0F2F0E38153E}"/>
              </a:ext>
            </a:extLst>
          </p:cNvPr>
          <p:cNvGraphicFramePr/>
          <p:nvPr>
            <p:extLst>
              <p:ext uri="{D42A27DB-BD31-4B8C-83A1-F6EECF244321}">
                <p14:modId xmlns:p14="http://schemas.microsoft.com/office/powerpoint/2010/main" val="58246915"/>
              </p:ext>
            </p:extLst>
          </p:nvPr>
        </p:nvGraphicFramePr>
        <p:xfrm>
          <a:off x="2032000" y="2348440"/>
          <a:ext cx="81280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45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a:lstStyle/>
          <a:p>
            <a:fld id="{294A09A9-5501-47C1-A89A-A340965A2BE2}" type="slidenum">
              <a:rPr lang="en-US" smtClean="0"/>
              <a:pPr/>
              <a:t>5</a:t>
            </a:fld>
            <a:endParaRPr lang="en-US"/>
          </a:p>
        </p:txBody>
      </p:sp>
      <p:sp>
        <p:nvSpPr>
          <p:cNvPr id="4" name="Title 3">
            <a:extLst>
              <a:ext uri="{FF2B5EF4-FFF2-40B4-BE49-F238E27FC236}">
                <a16:creationId xmlns:a16="http://schemas.microsoft.com/office/drawing/2014/main" id="{07A371F5-EAAD-4ADC-8D3F-1CBB98D52839}"/>
              </a:ext>
            </a:extLst>
          </p:cNvPr>
          <p:cNvSpPr>
            <a:spLocks noGrp="1"/>
          </p:cNvSpPr>
          <p:nvPr>
            <p:ph type="title"/>
          </p:nvPr>
        </p:nvSpPr>
        <p:spPr>
          <a:xfrm>
            <a:off x="896829" y="554453"/>
            <a:ext cx="10156826" cy="1369591"/>
          </a:xfrm>
        </p:spPr>
        <p:txBody>
          <a:bodyPr/>
          <a:lstStyle/>
          <a:p>
            <a:r>
              <a:rPr lang="en-US">
                <a:latin typeface="Arial"/>
                <a:cs typeface="Arial"/>
              </a:rPr>
              <a:t>Existing Resources</a:t>
            </a:r>
          </a:p>
        </p:txBody>
      </p:sp>
      <p:graphicFrame>
        <p:nvGraphicFramePr>
          <p:cNvPr id="5" name="Diagram 4">
            <a:extLst>
              <a:ext uri="{FF2B5EF4-FFF2-40B4-BE49-F238E27FC236}">
                <a16:creationId xmlns:a16="http://schemas.microsoft.com/office/drawing/2014/main" id="{DB6B21BE-F4CB-4D6B-BE91-6E2C93520717}"/>
              </a:ext>
            </a:extLst>
          </p:cNvPr>
          <p:cNvGraphicFramePr/>
          <p:nvPr>
            <p:extLst>
              <p:ext uri="{D42A27DB-BD31-4B8C-83A1-F6EECF244321}">
                <p14:modId xmlns:p14="http://schemas.microsoft.com/office/powerpoint/2010/main" val="3491932789"/>
              </p:ext>
            </p:extLst>
          </p:nvPr>
        </p:nvGraphicFramePr>
        <p:xfrm>
          <a:off x="335190" y="1818586"/>
          <a:ext cx="11521621" cy="4655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Logo&#10;&#10;Description automatically generated">
            <a:extLst>
              <a:ext uri="{FF2B5EF4-FFF2-40B4-BE49-F238E27FC236}">
                <a16:creationId xmlns:a16="http://schemas.microsoft.com/office/drawing/2014/main" id="{E484008F-B4E2-49D8-A10A-907158D2E9C0}"/>
              </a:ext>
            </a:extLst>
          </p:cNvPr>
          <p:cNvPicPr>
            <a:picLocks noChangeAspect="1"/>
          </p:cNvPicPr>
          <p:nvPr/>
        </p:nvPicPr>
        <p:blipFill>
          <a:blip r:embed="rId7"/>
          <a:stretch>
            <a:fillRect/>
          </a:stretch>
        </p:blipFill>
        <p:spPr>
          <a:xfrm>
            <a:off x="1063116" y="2968576"/>
            <a:ext cx="1181100" cy="1306368"/>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4084E5E3-5F46-42C0-BDCB-1302EEBD1099}"/>
              </a:ext>
            </a:extLst>
          </p:cNvPr>
          <p:cNvPicPr>
            <a:picLocks noChangeAspect="1"/>
          </p:cNvPicPr>
          <p:nvPr/>
        </p:nvPicPr>
        <p:blipFill>
          <a:blip r:embed="rId8"/>
          <a:stretch>
            <a:fillRect/>
          </a:stretch>
        </p:blipFill>
        <p:spPr>
          <a:xfrm>
            <a:off x="6600542" y="3209294"/>
            <a:ext cx="2011680" cy="824933"/>
          </a:xfrm>
          <a:prstGeom prst="rect">
            <a:avLst/>
          </a:prstGeom>
        </p:spPr>
      </p:pic>
      <p:pic>
        <p:nvPicPr>
          <p:cNvPr id="14" name="Picture 13" descr="Logo, company name&#10;&#10;Description automatically generated">
            <a:extLst>
              <a:ext uri="{FF2B5EF4-FFF2-40B4-BE49-F238E27FC236}">
                <a16:creationId xmlns:a16="http://schemas.microsoft.com/office/drawing/2014/main" id="{55D0D722-993C-4F42-A1A0-7D0A367FDCD5}"/>
              </a:ext>
            </a:extLst>
          </p:cNvPr>
          <p:cNvPicPr>
            <a:picLocks noChangeAspect="1"/>
          </p:cNvPicPr>
          <p:nvPr/>
        </p:nvPicPr>
        <p:blipFill>
          <a:blip r:embed="rId9"/>
          <a:stretch>
            <a:fillRect/>
          </a:stretch>
        </p:blipFill>
        <p:spPr>
          <a:xfrm>
            <a:off x="3609902" y="3234699"/>
            <a:ext cx="2103120" cy="774123"/>
          </a:xfrm>
          <a:prstGeom prst="rect">
            <a:avLst/>
          </a:prstGeom>
        </p:spPr>
      </p:pic>
      <p:pic>
        <p:nvPicPr>
          <p:cNvPr id="16" name="Picture 15">
            <a:extLst>
              <a:ext uri="{FF2B5EF4-FFF2-40B4-BE49-F238E27FC236}">
                <a16:creationId xmlns:a16="http://schemas.microsoft.com/office/drawing/2014/main" id="{18A28AAD-A96A-4126-BB42-30A1B5AE0FCC}"/>
              </a:ext>
            </a:extLst>
          </p:cNvPr>
          <p:cNvPicPr>
            <a:picLocks noChangeAspect="1"/>
          </p:cNvPicPr>
          <p:nvPr/>
        </p:nvPicPr>
        <p:blipFill>
          <a:blip r:embed="rId10"/>
          <a:srcRect/>
          <a:stretch/>
        </p:blipFill>
        <p:spPr>
          <a:xfrm>
            <a:off x="9348352" y="3282296"/>
            <a:ext cx="2393405" cy="678928"/>
          </a:xfrm>
          <a:prstGeom prst="rect">
            <a:avLst/>
          </a:prstGeom>
        </p:spPr>
      </p:pic>
    </p:spTree>
    <p:extLst>
      <p:ext uri="{BB962C8B-B14F-4D97-AF65-F5344CB8AC3E}">
        <p14:creationId xmlns:p14="http://schemas.microsoft.com/office/powerpoint/2010/main" val="152738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5515DA6F-E486-4C5A-B98C-B1ACDA64D455}"/>
              </a:ext>
            </a:extLst>
          </p:cNvPr>
          <p:cNvSpPr>
            <a:spLocks noGrp="1"/>
          </p:cNvSpPr>
          <p:nvPr>
            <p:ph type="sldNum" sz="quarter" idx="4"/>
          </p:nvPr>
        </p:nvSpPr>
        <p:spPr>
          <a:xfrm>
            <a:off x="9315450" y="6486982"/>
            <a:ext cx="2743200" cy="365125"/>
          </a:xfrm>
        </p:spPr>
        <p:txBody>
          <a:bodyPr anchor="ctr">
            <a:normAutofit/>
          </a:bodyPr>
          <a:lstStyle/>
          <a:p>
            <a:pPr>
              <a:spcAft>
                <a:spcPts val="600"/>
              </a:spcAft>
            </a:pPr>
            <a:fld id="{294A09A9-5501-47C1-A89A-A340965A2BE2}" type="slidenum">
              <a:rPr lang="en-US" smtClean="0"/>
              <a:pPr>
                <a:spcAft>
                  <a:spcPts val="600"/>
                </a:spcAft>
              </a:pPr>
              <a:t>6</a:t>
            </a:fld>
            <a:endParaRPr lang="en-US"/>
          </a:p>
        </p:txBody>
      </p:sp>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895534" y="539225"/>
            <a:ext cx="3924300" cy="2434386"/>
          </a:xfrm>
        </p:spPr>
        <p:txBody>
          <a:bodyPr anchor="ctr">
            <a:normAutofit/>
          </a:bodyPr>
          <a:lstStyle/>
          <a:p>
            <a:r>
              <a:rPr lang="en-US" sz="5600">
                <a:latin typeface="Arial"/>
                <a:cs typeface="Arial"/>
              </a:rPr>
              <a:t>What Others Offer</a:t>
            </a:r>
          </a:p>
        </p:txBody>
      </p:sp>
      <p:graphicFrame>
        <p:nvGraphicFramePr>
          <p:cNvPr id="6" name="Content Placeholder 5">
            <a:extLst>
              <a:ext uri="{FF2B5EF4-FFF2-40B4-BE49-F238E27FC236}">
                <a16:creationId xmlns:a16="http://schemas.microsoft.com/office/drawing/2014/main" id="{E0442B1C-B710-4FCF-87AE-511BA14A95E5}"/>
              </a:ext>
            </a:extLst>
          </p:cNvPr>
          <p:cNvGraphicFramePr>
            <a:graphicFrameLocks noGrp="1"/>
          </p:cNvGraphicFramePr>
          <p:nvPr>
            <p:ph idx="4294967295"/>
            <p:extLst>
              <p:ext uri="{D42A27DB-BD31-4B8C-83A1-F6EECF244321}">
                <p14:modId xmlns:p14="http://schemas.microsoft.com/office/powerpoint/2010/main" val="3311662280"/>
              </p:ext>
            </p:extLst>
          </p:nvPr>
        </p:nvGraphicFramePr>
        <p:xfrm>
          <a:off x="4788084" y="1544320"/>
          <a:ext cx="6896100" cy="4505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91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EBB976-89FF-4972-92EE-0299E8EC3338}"/>
              </a:ext>
            </a:extLst>
          </p:cNvPr>
          <p:cNvSpPr>
            <a:spLocks noGrp="1"/>
          </p:cNvSpPr>
          <p:nvPr>
            <p:ph type="title"/>
          </p:nvPr>
        </p:nvSpPr>
        <p:spPr/>
        <p:txBody>
          <a:bodyPr/>
          <a:lstStyle/>
          <a:p>
            <a:r>
              <a:rPr lang="en-US">
                <a:latin typeface="Arial"/>
                <a:cs typeface="Arial"/>
              </a:rPr>
              <a:t>Notable Projects</a:t>
            </a:r>
          </a:p>
        </p:txBody>
      </p:sp>
      <p:graphicFrame>
        <p:nvGraphicFramePr>
          <p:cNvPr id="6" name="Diagram 5">
            <a:extLst>
              <a:ext uri="{FF2B5EF4-FFF2-40B4-BE49-F238E27FC236}">
                <a16:creationId xmlns:a16="http://schemas.microsoft.com/office/drawing/2014/main" id="{A86EB96A-B7AF-40B9-B1C9-1348B86E0505}"/>
              </a:ext>
            </a:extLst>
          </p:cNvPr>
          <p:cNvGraphicFramePr/>
          <p:nvPr>
            <p:extLst>
              <p:ext uri="{D42A27DB-BD31-4B8C-83A1-F6EECF244321}">
                <p14:modId xmlns:p14="http://schemas.microsoft.com/office/powerpoint/2010/main" val="2988938148"/>
              </p:ext>
            </p:extLst>
          </p:nvPr>
        </p:nvGraphicFramePr>
        <p:xfrm>
          <a:off x="0" y="1943094"/>
          <a:ext cx="12192000" cy="357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63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8" name="Text Placeholder 57">
            <a:extLst>
              <a:ext uri="{FF2B5EF4-FFF2-40B4-BE49-F238E27FC236}">
                <a16:creationId xmlns:a16="http://schemas.microsoft.com/office/drawing/2014/main" id="{C6655028-4C8E-4A3F-A17E-06A507BFF4F4}"/>
              </a:ext>
            </a:extLst>
          </p:cNvPr>
          <p:cNvSpPr>
            <a:spLocks noGrp="1"/>
          </p:cNvSpPr>
          <p:nvPr>
            <p:ph type="body" sz="quarter" idx="21"/>
          </p:nvPr>
        </p:nvSpPr>
        <p:spPr/>
        <p:txBody>
          <a:bodyPr vert="horz" lIns="91440" tIns="45720" rIns="91440" bIns="45720" rtlCol="0" anchor="t">
            <a:noAutofit/>
          </a:bodyPr>
          <a:lstStyle/>
          <a:p>
            <a:r>
              <a:rPr lang="en-US">
                <a:latin typeface="Arial"/>
                <a:cs typeface="Arial"/>
              </a:rPr>
              <a:t>02</a:t>
            </a:r>
          </a:p>
        </p:txBody>
      </p:sp>
      <p:sp>
        <p:nvSpPr>
          <p:cNvPr id="10" name="Title 9">
            <a:extLst>
              <a:ext uri="{FF2B5EF4-FFF2-40B4-BE49-F238E27FC236}">
                <a16:creationId xmlns:a16="http://schemas.microsoft.com/office/drawing/2014/main" id="{29E24BCE-48CF-4EA0-8CEE-DABDE8C63D2E}"/>
              </a:ext>
            </a:extLst>
          </p:cNvPr>
          <p:cNvSpPr>
            <a:spLocks noGrp="1"/>
          </p:cNvSpPr>
          <p:nvPr>
            <p:ph type="title"/>
          </p:nvPr>
        </p:nvSpPr>
        <p:spPr>
          <a:xfrm>
            <a:off x="1600200" y="2016757"/>
            <a:ext cx="8991563" cy="1005839"/>
          </a:xfrm>
        </p:spPr>
        <p:txBody>
          <a:bodyPr/>
          <a:lstStyle/>
          <a:p>
            <a:r>
              <a:rPr lang="en-US" b="1">
                <a:latin typeface="Arial"/>
                <a:cs typeface="Arial"/>
              </a:rPr>
              <a:t>Food Security</a:t>
            </a:r>
          </a:p>
        </p:txBody>
      </p:sp>
      <p:pic>
        <p:nvPicPr>
          <p:cNvPr id="35" name="Graphic 34" descr="Grocery bag outline">
            <a:extLst>
              <a:ext uri="{FF2B5EF4-FFF2-40B4-BE49-F238E27FC236}">
                <a16:creationId xmlns:a16="http://schemas.microsoft.com/office/drawing/2014/main" id="{39C44B3D-58CE-458C-B5AA-CF75FB33AE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137" y="1645741"/>
            <a:ext cx="1671321" cy="1671321"/>
          </a:xfrm>
          <a:prstGeom prst="rect">
            <a:avLst/>
          </a:prstGeom>
        </p:spPr>
      </p:pic>
      <p:pic>
        <p:nvPicPr>
          <p:cNvPr id="5" name="Picture 5" descr="Diagram&#10;&#10;Description automatically generated">
            <a:extLst>
              <a:ext uri="{FF2B5EF4-FFF2-40B4-BE49-F238E27FC236}">
                <a16:creationId xmlns:a16="http://schemas.microsoft.com/office/drawing/2014/main" id="{706C6097-E7D1-DF02-35FA-6F6AB4E3D8A7}"/>
              </a:ext>
            </a:extLst>
          </p:cNvPr>
          <p:cNvPicPr>
            <a:picLocks noChangeAspect="1"/>
          </p:cNvPicPr>
          <p:nvPr/>
        </p:nvPicPr>
        <p:blipFill>
          <a:blip r:embed="rId4"/>
          <a:stretch>
            <a:fillRect/>
          </a:stretch>
        </p:blipFill>
        <p:spPr>
          <a:xfrm>
            <a:off x="7197559" y="116549"/>
            <a:ext cx="4801936" cy="4566165"/>
          </a:xfrm>
          <a:prstGeom prst="rect">
            <a:avLst/>
          </a:prstGeom>
        </p:spPr>
      </p:pic>
      <p:sp>
        <p:nvSpPr>
          <p:cNvPr id="6" name="TextBox 5">
            <a:extLst>
              <a:ext uri="{FF2B5EF4-FFF2-40B4-BE49-F238E27FC236}">
                <a16:creationId xmlns:a16="http://schemas.microsoft.com/office/drawing/2014/main" id="{1EEECFBA-57F2-CF13-A2E9-71C54DF8A516}"/>
              </a:ext>
            </a:extLst>
          </p:cNvPr>
          <p:cNvSpPr txBox="1"/>
          <p:nvPr/>
        </p:nvSpPr>
        <p:spPr>
          <a:xfrm>
            <a:off x="179136" y="3324057"/>
            <a:ext cx="8424778" cy="35359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600"/>
              </a:spcBef>
            </a:pPr>
            <a:r>
              <a:rPr lang="en-US" b="1">
                <a:solidFill>
                  <a:srgbClr val="000000"/>
                </a:solidFill>
                <a:latin typeface="Arial"/>
                <a:cs typeface="Arial"/>
              </a:rPr>
              <a:t>Common issues faced by food insecure older adults: </a:t>
            </a:r>
            <a:r>
              <a:rPr lang="en-US">
                <a:solidFill>
                  <a:srgbClr val="000000"/>
                </a:solidFill>
                <a:latin typeface="Arial"/>
                <a:cs typeface="Arial"/>
              </a:rPr>
              <a:t> </a:t>
            </a:r>
            <a:endParaRPr lang="en-US">
              <a:ea typeface="+mn-lt"/>
              <a:cs typeface="+mn-lt"/>
            </a:endParaRPr>
          </a:p>
          <a:p>
            <a:pPr marL="457200" indent="-457200">
              <a:lnSpc>
                <a:spcPct val="150000"/>
              </a:lnSpc>
              <a:spcBef>
                <a:spcPts val="600"/>
              </a:spcBef>
              <a:buFont typeface="Arial,Sans-Serif"/>
              <a:buChar char="•"/>
            </a:pPr>
            <a:r>
              <a:rPr lang="en-US">
                <a:solidFill>
                  <a:srgbClr val="000000"/>
                </a:solidFill>
                <a:latin typeface="Arial"/>
                <a:cs typeface="Arial"/>
              </a:rPr>
              <a:t>I</a:t>
            </a:r>
            <a:r>
              <a:rPr lang="en-US" sz="2000">
                <a:solidFill>
                  <a:srgbClr val="000000"/>
                </a:solidFill>
                <a:latin typeface="Arial"/>
                <a:cs typeface="Arial"/>
              </a:rPr>
              <a:t>solation &amp; loneliness </a:t>
            </a:r>
            <a:endParaRPr lang="en-US" sz="2000">
              <a:ea typeface="+mn-lt"/>
              <a:cs typeface="+mn-lt"/>
            </a:endParaRPr>
          </a:p>
          <a:p>
            <a:pPr marL="457200" indent="-457200">
              <a:lnSpc>
                <a:spcPct val="150000"/>
              </a:lnSpc>
              <a:spcBef>
                <a:spcPts val="600"/>
              </a:spcBef>
              <a:buFont typeface="Arial,Sans-Serif"/>
              <a:buChar char="•"/>
            </a:pPr>
            <a:r>
              <a:rPr lang="en-US" sz="2000">
                <a:solidFill>
                  <a:srgbClr val="000000"/>
                </a:solidFill>
                <a:latin typeface="Arial"/>
                <a:cs typeface="Arial"/>
              </a:rPr>
              <a:t>Lack of transportation &amp; stable housing </a:t>
            </a:r>
            <a:endParaRPr lang="en-US" sz="2000">
              <a:ea typeface="+mn-lt"/>
              <a:cs typeface="+mn-lt"/>
            </a:endParaRPr>
          </a:p>
          <a:p>
            <a:pPr marL="457200" indent="-457200">
              <a:lnSpc>
                <a:spcPct val="150000"/>
              </a:lnSpc>
              <a:spcBef>
                <a:spcPts val="600"/>
              </a:spcBef>
              <a:buFont typeface="Arial,Sans-Serif"/>
              <a:buChar char="•"/>
            </a:pPr>
            <a:r>
              <a:rPr lang="en-US" sz="2000">
                <a:solidFill>
                  <a:srgbClr val="000000"/>
                </a:solidFill>
                <a:latin typeface="Arial"/>
                <a:cs typeface="Arial"/>
              </a:rPr>
              <a:t>More likely to consume fewer calories and lower quantities of key nutrients  </a:t>
            </a:r>
            <a:endParaRPr lang="en-US" sz="2000">
              <a:ea typeface="+mn-lt"/>
              <a:cs typeface="+mn-lt"/>
            </a:endParaRPr>
          </a:p>
          <a:p>
            <a:pPr marL="457200" indent="-457200">
              <a:lnSpc>
                <a:spcPct val="150000"/>
              </a:lnSpc>
              <a:spcBef>
                <a:spcPts val="600"/>
              </a:spcBef>
              <a:buFont typeface="Arial,Sans-Serif"/>
              <a:buChar char="•"/>
            </a:pPr>
            <a:r>
              <a:rPr lang="en-US" sz="2000">
                <a:solidFill>
                  <a:srgbClr val="000000"/>
                </a:solidFill>
                <a:latin typeface="Arial"/>
                <a:cs typeface="Arial"/>
              </a:rPr>
              <a:t>Food insecurity can contribute to chronic health conditions like Type 2 diabetes, high blood pressure, heart disease and obesity.</a:t>
            </a:r>
            <a:r>
              <a:rPr lang="en-US" sz="2000">
                <a:solidFill>
                  <a:srgbClr val="000000"/>
                </a:solidFill>
                <a:latin typeface="Calibri"/>
                <a:cs typeface="Calibri"/>
              </a:rPr>
              <a:t> </a:t>
            </a:r>
            <a:endParaRPr lang="en-US" sz="2000">
              <a:cs typeface="Biome Light"/>
            </a:endParaRPr>
          </a:p>
        </p:txBody>
      </p:sp>
      <p:sp>
        <p:nvSpPr>
          <p:cNvPr id="7" name="TextBox 6">
            <a:extLst>
              <a:ext uri="{FF2B5EF4-FFF2-40B4-BE49-F238E27FC236}">
                <a16:creationId xmlns:a16="http://schemas.microsoft.com/office/drawing/2014/main" id="{4F56AABB-094B-FF8C-E1A9-C0F0D5E4879D}"/>
              </a:ext>
            </a:extLst>
          </p:cNvPr>
          <p:cNvSpPr txBox="1"/>
          <p:nvPr/>
        </p:nvSpPr>
        <p:spPr>
          <a:xfrm>
            <a:off x="9124315" y="4745355"/>
            <a:ext cx="28854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Arial"/>
                <a:cs typeface="Arial"/>
              </a:rPr>
              <a:t>Figure 1.</a:t>
            </a:r>
            <a:r>
              <a:rPr lang="en-US" sz="1600">
                <a:solidFill>
                  <a:schemeClr val="bg1"/>
                </a:solidFill>
                <a:latin typeface="Arial"/>
                <a:cs typeface="Arial"/>
              </a:rPr>
              <a:t> Food Insecurity Amongst Older Adults in Vermont.  Compiled from Age Well and SeniorLiving.org statistics</a:t>
            </a:r>
            <a:endParaRPr lang="en-US" sz="1600">
              <a:solidFill>
                <a:schemeClr val="bg1"/>
              </a:solidFill>
            </a:endParaRPr>
          </a:p>
        </p:txBody>
      </p:sp>
    </p:spTree>
    <p:extLst>
      <p:ext uri="{BB962C8B-B14F-4D97-AF65-F5344CB8AC3E}">
        <p14:creationId xmlns:p14="http://schemas.microsoft.com/office/powerpoint/2010/main" val="408354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1285BB-C2A2-415D-BFEF-9F6D1EFF057E}"/>
              </a:ext>
            </a:extLst>
          </p:cNvPr>
          <p:cNvSpPr>
            <a:spLocks noGrp="1"/>
          </p:cNvSpPr>
          <p:nvPr>
            <p:ph type="sldNum" sz="quarter" idx="4"/>
          </p:nvPr>
        </p:nvSpPr>
        <p:spPr/>
        <p:txBody>
          <a:bodyPr/>
          <a:lstStyle/>
          <a:p>
            <a:fld id="{294A09A9-5501-47C1-A89A-A340965A2BE2}" type="slidenum">
              <a:rPr lang="en-US" smtClean="0"/>
              <a:pPr/>
              <a:t>9</a:t>
            </a:fld>
            <a:endParaRPr lang="en-US"/>
          </a:p>
        </p:txBody>
      </p:sp>
      <p:graphicFrame>
        <p:nvGraphicFramePr>
          <p:cNvPr id="6" name="Content Placeholder 5">
            <a:extLst>
              <a:ext uri="{FF2B5EF4-FFF2-40B4-BE49-F238E27FC236}">
                <a16:creationId xmlns:a16="http://schemas.microsoft.com/office/drawing/2014/main" id="{DB279AF7-4C61-4A42-8367-9DAAA2A38910}"/>
              </a:ext>
            </a:extLst>
          </p:cNvPr>
          <p:cNvGraphicFramePr>
            <a:graphicFrameLocks noGrp="1"/>
          </p:cNvGraphicFramePr>
          <p:nvPr>
            <p:ph sz="quarter" idx="11"/>
            <p:extLst>
              <p:ext uri="{D42A27DB-BD31-4B8C-83A1-F6EECF244321}">
                <p14:modId xmlns:p14="http://schemas.microsoft.com/office/powerpoint/2010/main" val="3293867934"/>
              </p:ext>
            </p:extLst>
          </p:nvPr>
        </p:nvGraphicFramePr>
        <p:xfrm>
          <a:off x="182880" y="914400"/>
          <a:ext cx="11849100" cy="5807446"/>
        </p:xfrm>
        <a:graphic>
          <a:graphicData uri="http://schemas.openxmlformats.org/drawingml/2006/table">
            <a:tbl>
              <a:tblPr/>
              <a:tblGrid>
                <a:gridCol w="1470394">
                  <a:extLst>
                    <a:ext uri="{9D8B030D-6E8A-4147-A177-3AD203B41FA5}">
                      <a16:colId xmlns:a16="http://schemas.microsoft.com/office/drawing/2014/main" val="841332698"/>
                    </a:ext>
                  </a:extLst>
                </a:gridCol>
                <a:gridCol w="4113067">
                  <a:extLst>
                    <a:ext uri="{9D8B030D-6E8A-4147-A177-3AD203B41FA5}">
                      <a16:colId xmlns:a16="http://schemas.microsoft.com/office/drawing/2014/main" val="504498569"/>
                    </a:ext>
                  </a:extLst>
                </a:gridCol>
                <a:gridCol w="2910904">
                  <a:extLst>
                    <a:ext uri="{9D8B030D-6E8A-4147-A177-3AD203B41FA5}">
                      <a16:colId xmlns:a16="http://schemas.microsoft.com/office/drawing/2014/main" val="2268269337"/>
                    </a:ext>
                  </a:extLst>
                </a:gridCol>
                <a:gridCol w="3354735">
                  <a:extLst>
                    <a:ext uri="{9D8B030D-6E8A-4147-A177-3AD203B41FA5}">
                      <a16:colId xmlns:a16="http://schemas.microsoft.com/office/drawing/2014/main" val="779445131"/>
                    </a:ext>
                  </a:extLst>
                </a:gridCol>
              </a:tblGrid>
              <a:tr h="655320">
                <a:tc>
                  <a:txBody>
                    <a:bodyPr/>
                    <a:lstStyle/>
                    <a:p>
                      <a:pPr algn="l" fontAlgn="auto"/>
                      <a:r>
                        <a:rPr lang="en-US" sz="1600" b="1" i="0">
                          <a:solidFill>
                            <a:srgbClr val="FFFFFF"/>
                          </a:solidFill>
                          <a:effectLst/>
                          <a:latin typeface="Calibri"/>
                        </a:rPr>
                        <a:t>​</a:t>
                      </a:r>
                    </a:p>
                  </a:txBody>
                  <a:tcPr marL="52268" marR="52268" marT="26134" marB="261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7780" cap="flat" cmpd="sng" algn="ctr">
                      <a:solidFill>
                        <a:srgbClr val="FFFFFF"/>
                      </a:solidFill>
                      <a:prstDash val="solid"/>
                      <a:round/>
                      <a:headEnd type="none" w="med" len="med"/>
                      <a:tailEnd type="none" w="med" len="med"/>
                    </a:lnB>
                    <a:solidFill>
                      <a:schemeClr val="accent2">
                        <a:lumMod val="50000"/>
                      </a:schemeClr>
                    </a:solidFill>
                  </a:tcPr>
                </a:tc>
                <a:tc>
                  <a:txBody>
                    <a:bodyPr/>
                    <a:lstStyle/>
                    <a:p>
                      <a:pPr algn="ctr" fontAlgn="base"/>
                      <a:r>
                        <a:rPr lang="en-US" sz="1600" b="1" i="0">
                          <a:solidFill>
                            <a:srgbClr val="FFFFFF"/>
                          </a:solidFill>
                          <a:effectLst/>
                          <a:latin typeface="Calibri"/>
                        </a:rPr>
                        <a:t>Burlington, VT​</a:t>
                      </a:r>
                    </a:p>
                  </a:txBody>
                  <a:tcPr marL="52268" marR="52268" marT="26134" marB="261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7780" cap="flat" cmpd="sng" algn="ctr">
                      <a:solidFill>
                        <a:srgbClr val="FFFFFF"/>
                      </a:solidFill>
                      <a:prstDash val="solid"/>
                      <a:round/>
                      <a:headEnd type="none" w="med" len="med"/>
                      <a:tailEnd type="none" w="med" len="med"/>
                    </a:lnB>
                    <a:solidFill>
                      <a:schemeClr val="accent2">
                        <a:lumMod val="50000"/>
                      </a:schemeClr>
                    </a:solidFill>
                  </a:tcPr>
                </a:tc>
                <a:tc>
                  <a:txBody>
                    <a:bodyPr/>
                    <a:lstStyle/>
                    <a:p>
                      <a:pPr algn="ctr" fontAlgn="base"/>
                      <a:r>
                        <a:rPr lang="en-US" sz="1600" b="1" i="0">
                          <a:solidFill>
                            <a:srgbClr val="FFFFFF"/>
                          </a:solidFill>
                          <a:effectLst/>
                          <a:latin typeface="Calibri"/>
                        </a:rPr>
                        <a:t>Portland, ME​</a:t>
                      </a:r>
                    </a:p>
                  </a:txBody>
                  <a:tcPr marL="52268" marR="52268" marT="26134" marB="261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7780" cap="flat" cmpd="sng" algn="ctr">
                      <a:solidFill>
                        <a:srgbClr val="FFFFFF"/>
                      </a:solidFill>
                      <a:prstDash val="solid"/>
                      <a:round/>
                      <a:headEnd type="none" w="med" len="med"/>
                      <a:tailEnd type="none" w="med" len="med"/>
                    </a:lnB>
                    <a:solidFill>
                      <a:schemeClr val="accent2">
                        <a:lumMod val="50000"/>
                      </a:schemeClr>
                    </a:solidFill>
                  </a:tcPr>
                </a:tc>
                <a:tc>
                  <a:txBody>
                    <a:bodyPr/>
                    <a:lstStyle/>
                    <a:p>
                      <a:pPr algn="ctr" fontAlgn="base"/>
                      <a:r>
                        <a:rPr lang="en-US" sz="1600" b="1" i="0">
                          <a:solidFill>
                            <a:srgbClr val="FFFFFF"/>
                          </a:solidFill>
                          <a:effectLst/>
                          <a:latin typeface="Calibri"/>
                        </a:rPr>
                        <a:t>Burlington, NC​</a:t>
                      </a:r>
                    </a:p>
                  </a:txBody>
                  <a:tcPr marL="52268" marR="52268" marT="26134" marB="26134">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7780" cap="flat" cmpd="sng" algn="ctr">
                      <a:solidFill>
                        <a:srgbClr val="FFFFFF"/>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270028577"/>
                  </a:ext>
                </a:extLst>
              </a:tr>
              <a:tr h="922076">
                <a:tc>
                  <a:txBody>
                    <a:bodyPr/>
                    <a:lstStyle/>
                    <a:p>
                      <a:pPr algn="ctr" fontAlgn="base"/>
                      <a:r>
                        <a:rPr lang="en-US" sz="1600" b="1" i="0">
                          <a:solidFill>
                            <a:srgbClr val="FFFFFF"/>
                          </a:solidFill>
                          <a:effectLst/>
                          <a:latin typeface="Calibri"/>
                        </a:rPr>
                        <a:t>Community Resource Guide​</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778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50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2"/>
                        </a:rPr>
                        <a:t>Aging in Vermont 2020 Resource Guide &amp; Directory​</a:t>
                      </a:r>
                      <a:endParaRPr lang="en-US" sz="1600" b="1" i="0">
                        <a:solidFill>
                          <a:srgbClr val="000000"/>
                        </a:solidFill>
                        <a:effectLst/>
                        <a:latin typeface="Calibri"/>
                      </a:endParaRP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778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3"/>
                        </a:rPr>
                        <a:t>AARP Age-Friendly Resource Guide​</a:t>
                      </a:r>
                      <a:endParaRPr lang="en-US" sz="1600" b="1" i="0">
                        <a:solidFill>
                          <a:srgbClr val="000000"/>
                        </a:solidFill>
                        <a:effectLst/>
                        <a:latin typeface="Calibri"/>
                      </a:endParaRP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778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4"/>
                        </a:rPr>
                        <a:t>Community Resource Assistance Guide Alamance County, NC​</a:t>
                      </a:r>
                      <a:endParaRPr lang="en-US" sz="1600" b="1" i="0">
                        <a:solidFill>
                          <a:srgbClr val="000000"/>
                        </a:solidFill>
                        <a:effectLst/>
                        <a:latin typeface="Calibri"/>
                      </a:endParaRPr>
                    </a:p>
                    <a:p>
                      <a:pPr marL="285750" indent="-285750" algn="l" fontAlgn="base">
                        <a:buFont typeface="Arial" panose="020B0604020202020204" pitchFamily="34" charset="0"/>
                        <a:buChar char="•"/>
                      </a:pPr>
                      <a:r>
                        <a:rPr lang="en-US" sz="1600" b="1" i="0">
                          <a:solidFill>
                            <a:srgbClr val="000000"/>
                          </a:solidFill>
                          <a:effectLst/>
                          <a:latin typeface="Calibri"/>
                          <a:hlinkClick r:id="rId5"/>
                        </a:rPr>
                        <a:t>Alamance Eldercare</a:t>
                      </a:r>
                      <a:r>
                        <a:rPr lang="en-US" sz="1600" b="1" i="0">
                          <a:solidFill>
                            <a:srgbClr val="000000"/>
                          </a:solidFill>
                          <a:effectLst/>
                          <a:latin typeface="Calibri"/>
                        </a:rPr>
                        <a:t> – provides resources to older adults​</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778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048959454"/>
                  </a:ext>
                </a:extLst>
              </a:tr>
              <a:tr h="487463">
                <a:tc>
                  <a:txBody>
                    <a:bodyPr/>
                    <a:lstStyle/>
                    <a:p>
                      <a:pPr algn="ctr" fontAlgn="base"/>
                      <a:r>
                        <a:rPr lang="en-US" sz="1600" b="1" i="0">
                          <a:solidFill>
                            <a:srgbClr val="FFFFFF"/>
                          </a:solidFill>
                          <a:effectLst/>
                          <a:latin typeface="Calibri"/>
                        </a:rPr>
                        <a:t>Food Shelves / Pantries​</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50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6"/>
                        </a:rPr>
                        <a:t>1 Foodbank​</a:t>
                      </a:r>
                      <a:endParaRPr lang="en-US" sz="1600" b="1" i="0">
                        <a:solidFill>
                          <a:srgbClr val="000000"/>
                        </a:solidFill>
                        <a:effectLst/>
                        <a:latin typeface="Calibri"/>
                      </a:endParaRP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285750" indent="-285750" algn="l" fontAlgn="base">
                        <a:buFont typeface="Arial"/>
                        <a:buChar char="•"/>
                      </a:pPr>
                      <a:r>
                        <a:rPr lang="en-US" sz="1600" b="1" i="0">
                          <a:solidFill>
                            <a:srgbClr val="000000"/>
                          </a:solidFill>
                          <a:effectLst/>
                          <a:latin typeface="Calibri"/>
                          <a:hlinkClick r:id="rId7"/>
                        </a:rPr>
                        <a:t>6 food pantries in the county​</a:t>
                      </a:r>
                      <a:endParaRPr lang="en-US" sz="1600" b="1" i="0">
                        <a:solidFill>
                          <a:srgbClr val="000000"/>
                        </a:solidFill>
                        <a:effectLst/>
                        <a:latin typeface="Calibri"/>
                      </a:endParaRP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8"/>
                        </a:rPr>
                        <a:t>8 organizations offering food &amp; meals​</a:t>
                      </a:r>
                      <a:endParaRPr lang="en-US" sz="1600" b="1" i="0">
                        <a:solidFill>
                          <a:srgbClr val="000000"/>
                        </a:solidFill>
                        <a:effectLst/>
                        <a:latin typeface="Calibri"/>
                      </a:endParaRP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448800819"/>
                  </a:ext>
                </a:extLst>
              </a:tr>
              <a:tr h="553934">
                <a:tc>
                  <a:txBody>
                    <a:bodyPr/>
                    <a:lstStyle/>
                    <a:p>
                      <a:pPr algn="ctr" fontAlgn="base"/>
                      <a:r>
                        <a:rPr lang="en-US" sz="1600" b="1" i="0">
                          <a:solidFill>
                            <a:srgbClr val="FFFFFF"/>
                          </a:solidFill>
                          <a:effectLst/>
                          <a:latin typeface="Calibri"/>
                        </a:rPr>
                        <a:t>Deliveries​</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50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9"/>
                        </a:rPr>
                        <a:t>Meals on Wheels​​</a:t>
                      </a:r>
                      <a:endParaRPr lang="en-US" sz="1600" b="1" i="0">
                        <a:solidFill>
                          <a:srgbClr val="000000"/>
                        </a:solidFill>
                        <a:effectLst/>
                        <a:latin typeface="Calibri"/>
                      </a:endParaRPr>
                    </a:p>
                    <a:p>
                      <a:pPr marL="285750" indent="-285750" algn="l" fontAlgn="base">
                        <a:buFont typeface="Arial" panose="020B0604020202020204" pitchFamily="34" charset="0"/>
                        <a:buChar char="•"/>
                      </a:pPr>
                      <a:r>
                        <a:rPr lang="en-US" sz="1600" b="1" i="0">
                          <a:solidFill>
                            <a:srgbClr val="000000"/>
                          </a:solidFill>
                          <a:effectLst/>
                          <a:latin typeface="Calibri"/>
                          <a:hlinkClick r:id="rId10"/>
                        </a:rPr>
                        <a:t>Stay at Home Program through FC​</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11"/>
                        </a:rPr>
                        <a:t>Meals on Wheels​</a:t>
                      </a:r>
                      <a:endParaRPr lang="en-US" sz="1600" b="1" i="0">
                        <a:solidFill>
                          <a:srgbClr val="000000"/>
                        </a:solidFill>
                        <a:effectLst/>
                        <a:latin typeface="Calibri"/>
                      </a:endParaRPr>
                    </a:p>
                    <a:p>
                      <a:pPr marL="285750" indent="-285750" algn="l" fontAlgn="base">
                        <a:buFont typeface="Arial" panose="020B0604020202020204" pitchFamily="34" charset="0"/>
                        <a:buChar char="•"/>
                      </a:pPr>
                      <a:r>
                        <a:rPr lang="en-US" sz="1600" b="1" i="0">
                          <a:solidFill>
                            <a:srgbClr val="000000"/>
                          </a:solidFill>
                          <a:effectLst/>
                          <a:latin typeface="Calibri"/>
                        </a:rPr>
                        <a:t>Local food shelves/pantries​</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12"/>
                        </a:rPr>
                        <a:t>Meals on Wheels​​</a:t>
                      </a:r>
                      <a:endParaRPr lang="en-US" sz="1600" b="1" i="0">
                        <a:solidFill>
                          <a:srgbClr val="000000"/>
                        </a:solidFill>
                        <a:effectLst/>
                        <a:latin typeface="Calibri"/>
                      </a:endParaRPr>
                    </a:p>
                    <a:p>
                      <a:pPr marL="285750" indent="-285750" algn="l" fontAlgn="base">
                        <a:buFont typeface="Arial" panose="020B0604020202020204" pitchFamily="34" charset="0"/>
                        <a:buChar char="•"/>
                      </a:pPr>
                      <a:r>
                        <a:rPr lang="en-US" sz="1600" b="1" i="0">
                          <a:solidFill>
                            <a:srgbClr val="000000"/>
                          </a:solidFill>
                          <a:effectLst/>
                          <a:latin typeface="Calibri"/>
                        </a:rPr>
                        <a:t>Local food shelves/pantries​</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71531019"/>
                  </a:ext>
                </a:extLst>
              </a:tr>
              <a:tr h="1391057">
                <a:tc>
                  <a:txBody>
                    <a:bodyPr/>
                    <a:lstStyle/>
                    <a:p>
                      <a:pPr algn="ctr" fontAlgn="base"/>
                      <a:r>
                        <a:rPr lang="en-US" sz="1600" b="1" i="0">
                          <a:solidFill>
                            <a:srgbClr val="FFFFFF"/>
                          </a:solidFill>
                          <a:effectLst/>
                          <a:latin typeface="Calibri"/>
                        </a:rPr>
                        <a:t>Community Centers​</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50000"/>
                      </a:schemeClr>
                    </a:solidFill>
                  </a:tcPr>
                </a:tc>
                <a:tc>
                  <a:txBody>
                    <a:bodyPr/>
                    <a:lstStyle/>
                    <a:p>
                      <a:pPr marL="285750" indent="-285750" algn="l" fontAlgn="auto">
                        <a:buFont typeface="Arial" panose="020B0604020202020204" pitchFamily="34" charset="0"/>
                        <a:buChar char="•"/>
                      </a:pPr>
                      <a:r>
                        <a:rPr lang="en-US" sz="1600" b="1" i="0">
                          <a:solidFill>
                            <a:srgbClr val="000000"/>
                          </a:solidFill>
                          <a:effectLst/>
                          <a:latin typeface="Calibri"/>
                        </a:rPr>
                        <a:t>​</a:t>
                      </a:r>
                      <a:r>
                        <a:rPr lang="en-US" sz="1600" b="1" i="0">
                          <a:solidFill>
                            <a:srgbClr val="000000"/>
                          </a:solidFill>
                          <a:effectLst/>
                          <a:latin typeface="Calibri"/>
                          <a:hlinkClick r:id="rId13"/>
                        </a:rPr>
                        <a:t>Heinsberg Community Senior Center</a:t>
                      </a:r>
                      <a:endParaRPr lang="en-US" sz="1600" b="1" i="0">
                        <a:solidFill>
                          <a:srgbClr val="000000"/>
                        </a:solidFill>
                        <a:effectLst/>
                        <a:latin typeface="Calibri"/>
                      </a:endParaRPr>
                    </a:p>
                    <a:p>
                      <a:pPr marL="285750" indent="-285750" algn="l" fontAlgn="auto">
                        <a:buFont typeface="Arial" panose="020B0604020202020204" pitchFamily="34" charset="0"/>
                        <a:buChar char="•"/>
                      </a:pPr>
                      <a:r>
                        <a:rPr lang="en-US" sz="1600" b="1" i="0">
                          <a:solidFill>
                            <a:srgbClr val="000000"/>
                          </a:solidFill>
                          <a:effectLst/>
                          <a:latin typeface="Calibri"/>
                          <a:hlinkClick r:id="rId14"/>
                        </a:rPr>
                        <a:t>Pathways Vermont</a:t>
                      </a:r>
                    </a:p>
                    <a:p>
                      <a:pPr marL="285750" indent="-285750" algn="l" fontAlgn="auto">
                        <a:buFont typeface="Arial" panose="020B0604020202020204" pitchFamily="34" charset="0"/>
                        <a:buChar char="•"/>
                      </a:pPr>
                      <a:r>
                        <a:rPr lang="en-US" sz="1600" b="1" i="0">
                          <a:solidFill>
                            <a:srgbClr val="000000"/>
                          </a:solidFill>
                          <a:effectLst/>
                          <a:latin typeface="Calibri"/>
                          <a:hlinkClick r:id="rId15"/>
                        </a:rPr>
                        <a:t>O.N.E. Community Center</a:t>
                      </a:r>
                    </a:p>
                    <a:p>
                      <a:pPr marL="285750" indent="-285750" algn="l" fontAlgn="auto">
                        <a:buFont typeface="Arial" panose="020B0604020202020204" pitchFamily="34" charset="0"/>
                        <a:buChar char="•"/>
                      </a:pPr>
                      <a:r>
                        <a:rPr lang="en-US" sz="1600" b="1" i="0">
                          <a:solidFill>
                            <a:srgbClr val="000000"/>
                          </a:solidFill>
                          <a:effectLst/>
                          <a:latin typeface="Calibri"/>
                          <a:hlinkClick r:id="rId16"/>
                        </a:rPr>
                        <a:t>Robert Miller Community &amp; Recreation Center</a:t>
                      </a:r>
                    </a:p>
                    <a:p>
                      <a:pPr marL="285750" indent="-285750" algn="l" fontAlgn="auto">
                        <a:buFont typeface="Arial" panose="020B0604020202020204" pitchFamily="34" charset="0"/>
                        <a:buChar char="•"/>
                      </a:pPr>
                      <a:r>
                        <a:rPr lang="en-US" sz="1600" b="1" i="0">
                          <a:solidFill>
                            <a:srgbClr val="000000"/>
                          </a:solidFill>
                          <a:effectLst/>
                          <a:latin typeface="Calibri"/>
                          <a:hlinkClick r:id="rId17"/>
                        </a:rPr>
                        <a:t>Sara Holbrook Community Center</a:t>
                      </a:r>
                      <a:r>
                        <a:rPr lang="en-US" sz="1600" b="1" i="0">
                          <a:solidFill>
                            <a:srgbClr val="000000"/>
                          </a:solidFill>
                          <a:effectLst/>
                          <a:latin typeface="Calibri"/>
                        </a:rPr>
                        <a:t> – geared towards children &amp; families, but have food pantry​</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285750" indent="-285750" algn="l" fontAlgn="auto">
                        <a:buFont typeface="Arial" panose="020B0604020202020204" pitchFamily="34" charset="0"/>
                        <a:buChar char="•"/>
                      </a:pPr>
                      <a:r>
                        <a:rPr lang="en-US" sz="1600" b="1" i="0">
                          <a:solidFill>
                            <a:srgbClr val="000000"/>
                          </a:solidFill>
                          <a:effectLst/>
                          <a:latin typeface="Calibri"/>
                        </a:rPr>
                        <a:t>​</a:t>
                      </a:r>
                      <a:r>
                        <a:rPr lang="en-US" sz="1600" b="1" i="0">
                          <a:solidFill>
                            <a:srgbClr val="000000"/>
                          </a:solidFill>
                          <a:effectLst/>
                          <a:latin typeface="Calibri"/>
                          <a:hlinkClick r:id="rId18"/>
                        </a:rPr>
                        <a:t>East End Community Center</a:t>
                      </a:r>
                      <a:endParaRPr lang="en-US" sz="1600" b="1" i="0">
                        <a:solidFill>
                          <a:srgbClr val="000000"/>
                        </a:solidFill>
                        <a:effectLst/>
                        <a:latin typeface="Calibri"/>
                      </a:endParaRPr>
                    </a:p>
                    <a:p>
                      <a:pPr marL="285750" indent="-285750" algn="l" fontAlgn="base">
                        <a:buFont typeface="Arial" panose="020B0604020202020204" pitchFamily="34" charset="0"/>
                        <a:buChar char="•"/>
                      </a:pPr>
                      <a:r>
                        <a:rPr lang="en-US" sz="1600" b="1" i="0">
                          <a:solidFill>
                            <a:srgbClr val="000000"/>
                          </a:solidFill>
                          <a:effectLst/>
                          <a:latin typeface="Calibri"/>
                          <a:hlinkClick r:id="rId19"/>
                        </a:rPr>
                        <a:t>Peaks Island Community Center</a:t>
                      </a:r>
                    </a:p>
                    <a:p>
                      <a:pPr marL="285750" indent="-285750" algn="l" fontAlgn="base">
                        <a:buFont typeface="Arial" panose="020B0604020202020204" pitchFamily="34" charset="0"/>
                        <a:buChar char="•"/>
                      </a:pPr>
                      <a:r>
                        <a:rPr lang="en-US" sz="1600" b="1" i="0">
                          <a:solidFill>
                            <a:srgbClr val="000000"/>
                          </a:solidFill>
                          <a:effectLst/>
                          <a:latin typeface="Calibri"/>
                          <a:hlinkClick r:id="rId20"/>
                        </a:rPr>
                        <a:t>Reiche Community Center</a:t>
                      </a:r>
                    </a:p>
                    <a:p>
                      <a:pPr marL="285750" indent="-285750" algn="l" fontAlgn="base">
                        <a:buFont typeface="Arial" panose="020B0604020202020204" pitchFamily="34" charset="0"/>
                        <a:buChar char="•"/>
                      </a:pPr>
                      <a:r>
                        <a:rPr lang="en-US" sz="1600" b="1" i="0">
                          <a:solidFill>
                            <a:srgbClr val="000000"/>
                          </a:solidFill>
                          <a:effectLst/>
                          <a:latin typeface="Calibri"/>
                          <a:hlinkClick r:id="rId21"/>
                        </a:rPr>
                        <a:t>Riverton Community Center​</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22"/>
                        </a:rPr>
                        <a:t>Healing Station Community Cente</a:t>
                      </a:r>
                      <a:r>
                        <a:rPr lang="en-US" sz="1600" b="1" i="0">
                          <a:solidFill>
                            <a:srgbClr val="000000"/>
                          </a:solidFill>
                          <a:effectLst/>
                          <a:latin typeface="Calibri"/>
                        </a:rPr>
                        <a:t>r​</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08892415"/>
                  </a:ext>
                </a:extLst>
              </a:tr>
              <a:tr h="746087">
                <a:tc>
                  <a:txBody>
                    <a:bodyPr/>
                    <a:lstStyle/>
                    <a:p>
                      <a:pPr algn="ctr" fontAlgn="base"/>
                      <a:r>
                        <a:rPr lang="en-US" sz="1600" b="1" i="0">
                          <a:solidFill>
                            <a:srgbClr val="FFFFFF"/>
                          </a:solidFill>
                          <a:effectLst/>
                          <a:latin typeface="Calibri"/>
                        </a:rPr>
                        <a:t>Other ​</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50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23"/>
                        </a:rPr>
                        <a:t>Age Well</a:t>
                      </a:r>
                      <a:r>
                        <a:rPr lang="en-US" sz="1600" b="1" i="0">
                          <a:solidFill>
                            <a:srgbClr val="000000"/>
                          </a:solidFill>
                          <a:effectLst/>
                          <a:latin typeface="Calibri"/>
                        </a:rPr>
                        <a:t>, </a:t>
                      </a:r>
                      <a:r>
                        <a:rPr lang="en-US" sz="1600" b="1" i="0">
                          <a:solidFill>
                            <a:srgbClr val="000000"/>
                          </a:solidFill>
                          <a:effectLst/>
                          <a:latin typeface="Calibri"/>
                          <a:hlinkClick r:id="rId24"/>
                        </a:rPr>
                        <a:t>Hunger Free Vermont</a:t>
                      </a:r>
                      <a:endParaRPr lang="en-US" sz="1600" b="1" i="0">
                        <a:solidFill>
                          <a:srgbClr val="000000"/>
                        </a:solidFill>
                        <a:effectLst/>
                        <a:latin typeface="Calibri"/>
                      </a:endParaRPr>
                    </a:p>
                    <a:p>
                      <a:pPr marL="285750" indent="-285750" algn="l" fontAlgn="base">
                        <a:buFont typeface="Arial" panose="020B0604020202020204" pitchFamily="34" charset="0"/>
                        <a:buChar char="•"/>
                      </a:pPr>
                      <a:r>
                        <a:rPr lang="en-US" sz="1600" b="1" i="0">
                          <a:solidFill>
                            <a:srgbClr val="000000"/>
                          </a:solidFill>
                          <a:effectLst/>
                          <a:latin typeface="Calibri"/>
                          <a:hlinkClick r:id="rId25"/>
                        </a:rPr>
                        <a:t>Crop Cash through NOFA VT</a:t>
                      </a:r>
                      <a:r>
                        <a:rPr lang="en-US" sz="1600" b="1" i="0">
                          <a:solidFill>
                            <a:srgbClr val="000000"/>
                          </a:solidFill>
                          <a:effectLst/>
                          <a:latin typeface="Calibri"/>
                        </a:rPr>
                        <a:t> – seniors can triple 3SquaresVTbenefits at farmers markets​</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26"/>
                        </a:rPr>
                        <a:t>Maine Senior Farm Share</a:t>
                      </a:r>
                      <a:r>
                        <a:rPr lang="en-US" sz="1600" b="1" i="0">
                          <a:solidFill>
                            <a:srgbClr val="000000"/>
                          </a:solidFill>
                          <a:effectLst/>
                          <a:latin typeface="Calibri"/>
                        </a:rPr>
                        <a:t> – free produce for eligible seniors​</a:t>
                      </a: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marL="285750" indent="-285750" algn="l" fontAlgn="base">
                        <a:buFont typeface="Arial" panose="020B0604020202020204" pitchFamily="34" charset="0"/>
                        <a:buChar char="•"/>
                      </a:pPr>
                      <a:r>
                        <a:rPr lang="en-US" sz="1600" b="1" i="0">
                          <a:solidFill>
                            <a:srgbClr val="000000"/>
                          </a:solidFill>
                          <a:effectLst/>
                          <a:latin typeface="Calibri"/>
                          <a:hlinkClick r:id="rId27"/>
                        </a:rPr>
                        <a:t>Cares NC Program</a:t>
                      </a:r>
                      <a:r>
                        <a:rPr lang="en-US" sz="1600" b="1" i="0">
                          <a:solidFill>
                            <a:srgbClr val="000000"/>
                          </a:solidFill>
                          <a:effectLst/>
                          <a:latin typeface="Calibri"/>
                        </a:rPr>
                        <a:t> - includes food assistance​</a:t>
                      </a:r>
                    </a:p>
                    <a:p>
                      <a:pPr marL="285750" indent="-285750" algn="l" fontAlgn="base">
                        <a:buFont typeface="Arial" panose="020B0604020202020204" pitchFamily="34" charset="0"/>
                        <a:buChar char="•"/>
                      </a:pPr>
                      <a:r>
                        <a:rPr lang="en-US" sz="1600" b="1" i="0">
                          <a:solidFill>
                            <a:srgbClr val="000000"/>
                          </a:solidFill>
                          <a:effectLst/>
                          <a:latin typeface="Calibri"/>
                          <a:hlinkClick r:id="rId28"/>
                        </a:rPr>
                        <a:t>Alamance County Health Department ​</a:t>
                      </a:r>
                      <a:endParaRPr lang="en-US" sz="1600" b="1" i="0">
                        <a:solidFill>
                          <a:srgbClr val="000000"/>
                        </a:solidFill>
                        <a:effectLst/>
                        <a:latin typeface="Calibri"/>
                      </a:endParaRPr>
                    </a:p>
                  </a:txBody>
                  <a:tcPr marL="52268" marR="52268" marT="26134" marB="26134"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3683861"/>
                  </a:ext>
                </a:extLst>
              </a:tr>
            </a:tbl>
          </a:graphicData>
        </a:graphic>
      </p:graphicFrame>
      <p:sp>
        <p:nvSpPr>
          <p:cNvPr id="5" name="Title 4">
            <a:extLst>
              <a:ext uri="{FF2B5EF4-FFF2-40B4-BE49-F238E27FC236}">
                <a16:creationId xmlns:a16="http://schemas.microsoft.com/office/drawing/2014/main" id="{FE94B57E-98B4-4998-94DD-B2B26B6BD00C}"/>
              </a:ext>
            </a:extLst>
          </p:cNvPr>
          <p:cNvSpPr>
            <a:spLocks noGrp="1"/>
          </p:cNvSpPr>
          <p:nvPr>
            <p:ph type="title"/>
          </p:nvPr>
        </p:nvSpPr>
        <p:spPr>
          <a:xfrm>
            <a:off x="1341754" y="122239"/>
            <a:ext cx="9341485" cy="898524"/>
          </a:xfrm>
        </p:spPr>
        <p:txBody>
          <a:bodyPr/>
          <a:lstStyle/>
          <a:p>
            <a:r>
              <a:rPr lang="en-US">
                <a:latin typeface="Arial"/>
                <a:cs typeface="Arial"/>
              </a:rPr>
              <a:t>Food Security on a National Scale</a:t>
            </a:r>
          </a:p>
        </p:txBody>
      </p:sp>
    </p:spTree>
    <p:extLst>
      <p:ext uri="{BB962C8B-B14F-4D97-AF65-F5344CB8AC3E}">
        <p14:creationId xmlns:p14="http://schemas.microsoft.com/office/powerpoint/2010/main" val="1493291748"/>
      </p:ext>
    </p:extLst>
  </p:cSld>
  <p:clrMapOvr>
    <a:masterClrMapping/>
  </p:clrMapOvr>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F69B3A616064E9B09BFCAF3DF38EE" ma:contentTypeVersion="4" ma:contentTypeDescription="Create a new document." ma:contentTypeScope="" ma:versionID="2571bacb753096ccb31e55af99965570">
  <xsd:schema xmlns:xsd="http://www.w3.org/2001/XMLSchema" xmlns:xs="http://www.w3.org/2001/XMLSchema" xmlns:p="http://schemas.microsoft.com/office/2006/metadata/properties" xmlns:ns2="2292bb30-fa4f-4e2b-901f-346634ae1246" targetNamespace="http://schemas.microsoft.com/office/2006/metadata/properties" ma:root="true" ma:fieldsID="bc34c11cd20cf5d7581076631f580576" ns2:_="">
    <xsd:import namespace="2292bb30-fa4f-4e2b-901f-346634ae12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2bb30-fa4f-4e2b-901f-346634ae12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2292bb30-fa4f-4e2b-901f-346634ae1246" xsi:nil="true"/>
  </documentManagement>
</p:properties>
</file>

<file path=customXml/itemProps1.xml><?xml version="1.0" encoding="utf-8"?>
<ds:datastoreItem xmlns:ds="http://schemas.openxmlformats.org/officeDocument/2006/customXml" ds:itemID="{6215B6ED-D53F-47E3-B57B-DC18FED6AC8F}">
  <ds:schemaRefs>
    <ds:schemaRef ds:uri="2292bb30-fa4f-4e2b-901f-346634ae12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3.xml><?xml version="1.0" encoding="utf-8"?>
<ds:datastoreItem xmlns:ds="http://schemas.openxmlformats.org/officeDocument/2006/customXml" ds:itemID="{D0976319-4513-485C-AD3A-E56C39927A38}">
  <ds:schemaRefs>
    <ds:schemaRef ds:uri="2292bb30-fa4f-4e2b-901f-346634ae12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{F9927DD2-C151-4234-9272-122AEA454945}tf16411245_win32</Template>
  <TotalTime>0</TotalTime>
  <Words>588</Words>
  <Application>Microsoft Macintosh PowerPoint</Application>
  <PresentationFormat>Widescreen</PresentationFormat>
  <Paragraphs>115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Arial,Sans-Serif</vt:lpstr>
      <vt:lpstr>Biome Light</vt:lpstr>
      <vt:lpstr>Calibri</vt:lpstr>
      <vt:lpstr>Courier New,monospace</vt:lpstr>
      <vt:lpstr>Office Theme</vt:lpstr>
      <vt:lpstr>Burlington Aging Council  Program Policy Scoping Rapid Assessment</vt:lpstr>
      <vt:lpstr>Introduction</vt:lpstr>
      <vt:lpstr>Family Caregiving and Support</vt:lpstr>
      <vt:lpstr>Gaps</vt:lpstr>
      <vt:lpstr>Existing Resources</vt:lpstr>
      <vt:lpstr>What Others Offer</vt:lpstr>
      <vt:lpstr>Notable Projects</vt:lpstr>
      <vt:lpstr>Food Security</vt:lpstr>
      <vt:lpstr>Food Security on a National Scale</vt:lpstr>
      <vt:lpstr>Key Takeaways for food security  </vt:lpstr>
      <vt:lpstr>Racial Equity and Social Inclusion</vt:lpstr>
      <vt:lpstr>PowerPoint Presentation</vt:lpstr>
      <vt:lpstr>PowerPoint Presentation</vt:lpstr>
      <vt:lpstr>Social Inclusion &amp; Civic Engagement​</vt:lpstr>
      <vt:lpstr>Programmatic 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Burlington Aging Council Program Policy Scoping Rapid Assessment</dc:title>
  <dc:creator>Kelly Baldwin</dc:creator>
  <cp:lastModifiedBy>Megan Hoke</cp:lastModifiedBy>
  <cp:revision>2</cp:revision>
  <dcterms:created xsi:type="dcterms:W3CDTF">2022-04-25T23:24:04Z</dcterms:created>
  <dcterms:modified xsi:type="dcterms:W3CDTF">2022-05-02T16:44:10Z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0x010100CC2F69B3A616064E9B09BFCAF3DF38EE</vt:lpwstr>
  </property>
</Properties>
</file>